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302" r:id="rId12"/>
    <p:sldId id="299"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34" r:id="rId34"/>
    <p:sldId id="333" r:id="rId35"/>
    <p:sldId id="335" r:id="rId36"/>
    <p:sldId id="336" r:id="rId37"/>
    <p:sldId id="294" r:id="rId38"/>
    <p:sldId id="296" r:id="rId39"/>
    <p:sldId id="338" r:id="rId40"/>
    <p:sldId id="337" r:id="rId41"/>
    <p:sldId id="321" r:id="rId42"/>
    <p:sldId id="322" r:id="rId43"/>
    <p:sldId id="323" r:id="rId44"/>
    <p:sldId id="339" r:id="rId45"/>
    <p:sldId id="288" r:id="rId46"/>
    <p:sldId id="289" r:id="rId47"/>
    <p:sldId id="34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1C7DDB"/>
    <a:srgbClr val="121619"/>
    <a:srgbClr val="F2F4F8"/>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B7CCAC98-86FB-4BE0-9E4C-8D53FE394DC1}" v="1688" dt="2023-12-02T17:30:25.712"/>
    <p1510:client id="{C083896D-BE66-E85C-897C-A6AD0DF65F8C}" v="2226" dt="2021-07-13T17:34:38.142"/>
    <p1510:client id="{CC69BAD0-B878-4D5F-9EDC-F1CFB63E14B5}" v="190" dt="2021-08-18T18:06:57.811"/>
    <p1510:client id="{D6258B51-F0F0-44D7-AF4A-9323D57DFFFC}" v="1819" dt="2023-12-02T10:00:29.632"/>
    <p1510:client id="{D8E86F03-2BC4-424A-A188-E1FA8B60EBEB}" v="310" dt="2023-12-01T18:14:59.25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B974C-79F9-4346-9F66-B07D1E2A587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4251370-ED0B-4918-B23A-AD9442075961}">
      <dgm:prSet/>
      <dgm:spPr/>
      <dgm:t>
        <a:bodyPr/>
        <a:lstStyle/>
        <a:p>
          <a:pPr>
            <a:lnSpc>
              <a:spcPct val="100000"/>
            </a:lnSpc>
          </a:pPr>
          <a:r>
            <a:rPr lang="en-US"/>
            <a:t>There appears to be a positive correlation between the number of flights at a launch site and the success rate.</a:t>
          </a:r>
        </a:p>
      </dgm:t>
    </dgm:pt>
    <dgm:pt modelId="{A95F9C82-3941-4B7C-847F-0D5E4D4AF7B2}" type="parTrans" cxnId="{AC4D70CD-82E0-4416-9945-DAE8CE2AAD9A}">
      <dgm:prSet/>
      <dgm:spPr/>
      <dgm:t>
        <a:bodyPr/>
        <a:lstStyle/>
        <a:p>
          <a:endParaRPr lang="en-US"/>
        </a:p>
      </dgm:t>
    </dgm:pt>
    <dgm:pt modelId="{EC22BD29-F917-4E2F-B697-2B79032632BB}" type="sibTrans" cxnId="{AC4D70CD-82E0-4416-9945-DAE8CE2AAD9A}">
      <dgm:prSet/>
      <dgm:spPr/>
      <dgm:t>
        <a:bodyPr/>
        <a:lstStyle/>
        <a:p>
          <a:endParaRPr lang="en-US"/>
        </a:p>
      </dgm:t>
    </dgm:pt>
    <dgm:pt modelId="{8497E35F-6560-43EC-A5A7-385DF38A004F}">
      <dgm:prSet/>
      <dgm:spPr/>
      <dgm:t>
        <a:bodyPr/>
        <a:lstStyle/>
        <a:p>
          <a:pPr>
            <a:lnSpc>
              <a:spcPct val="100000"/>
            </a:lnSpc>
          </a:pPr>
          <a:r>
            <a:rPr lang="en-US"/>
            <a:t>The launch success rate exhibited an upward trend from 2013 to 2020.</a:t>
          </a:r>
        </a:p>
      </dgm:t>
    </dgm:pt>
    <dgm:pt modelId="{E0029631-C539-4D43-8810-3678A59B1C71}" type="parTrans" cxnId="{4D7192E3-2EC1-49ED-8AB4-22BA02985027}">
      <dgm:prSet/>
      <dgm:spPr/>
      <dgm:t>
        <a:bodyPr/>
        <a:lstStyle/>
        <a:p>
          <a:endParaRPr lang="en-US"/>
        </a:p>
      </dgm:t>
    </dgm:pt>
    <dgm:pt modelId="{AB6F4F94-9F45-45D8-916F-F817D27684CF}" type="sibTrans" cxnId="{4D7192E3-2EC1-49ED-8AB4-22BA02985027}">
      <dgm:prSet/>
      <dgm:spPr/>
      <dgm:t>
        <a:bodyPr/>
        <a:lstStyle/>
        <a:p>
          <a:endParaRPr lang="en-US"/>
        </a:p>
      </dgm:t>
    </dgm:pt>
    <dgm:pt modelId="{EC09CBBF-1A71-474A-8765-0584D296C86C}">
      <dgm:prSet/>
      <dgm:spPr/>
      <dgm:t>
        <a:bodyPr/>
        <a:lstStyle/>
        <a:p>
          <a:pPr>
            <a:lnSpc>
              <a:spcPct val="100000"/>
            </a:lnSpc>
          </a:pPr>
          <a:r>
            <a:rPr lang="en-US"/>
            <a:t>Orbits ES-L1, GEO, HEO, SSO, and VLEO demonstrated the highest success rates.</a:t>
          </a:r>
        </a:p>
      </dgm:t>
    </dgm:pt>
    <dgm:pt modelId="{4B284745-9270-4ADE-A6CB-E1487529DE97}" type="parTrans" cxnId="{C83B89E9-5D82-4017-9259-E68C684C431A}">
      <dgm:prSet/>
      <dgm:spPr/>
      <dgm:t>
        <a:bodyPr/>
        <a:lstStyle/>
        <a:p>
          <a:endParaRPr lang="en-US"/>
        </a:p>
      </dgm:t>
    </dgm:pt>
    <dgm:pt modelId="{35E20CE9-1D3B-4AFB-9AC4-1E6C8DFD49EB}" type="sibTrans" cxnId="{C83B89E9-5D82-4017-9259-E68C684C431A}">
      <dgm:prSet/>
      <dgm:spPr/>
      <dgm:t>
        <a:bodyPr/>
        <a:lstStyle/>
        <a:p>
          <a:endParaRPr lang="en-US"/>
        </a:p>
      </dgm:t>
    </dgm:pt>
    <dgm:pt modelId="{83DF70C1-288E-46F0-9832-1273945E51EE}">
      <dgm:prSet/>
      <dgm:spPr/>
      <dgm:t>
        <a:bodyPr/>
        <a:lstStyle/>
        <a:p>
          <a:pPr>
            <a:lnSpc>
              <a:spcPct val="100000"/>
            </a:lnSpc>
          </a:pPr>
          <a:r>
            <a:rPr lang="en-US"/>
            <a:t>KSC LC-39A emerged as the launch site with the highest number of successful launches.</a:t>
          </a:r>
        </a:p>
      </dgm:t>
    </dgm:pt>
    <dgm:pt modelId="{39046182-2B82-4643-90C5-EC999F44F61E}" type="parTrans" cxnId="{B6E3FE4B-17AF-41FD-A30D-2D90289F7ACE}">
      <dgm:prSet/>
      <dgm:spPr/>
      <dgm:t>
        <a:bodyPr/>
        <a:lstStyle/>
        <a:p>
          <a:endParaRPr lang="en-US"/>
        </a:p>
      </dgm:t>
    </dgm:pt>
    <dgm:pt modelId="{9F3D135B-6DFC-407A-9D18-D9A4F0B4B4EF}" type="sibTrans" cxnId="{B6E3FE4B-17AF-41FD-A30D-2D90289F7ACE}">
      <dgm:prSet/>
      <dgm:spPr/>
      <dgm:t>
        <a:bodyPr/>
        <a:lstStyle/>
        <a:p>
          <a:endParaRPr lang="en-US"/>
        </a:p>
      </dgm:t>
    </dgm:pt>
    <dgm:pt modelId="{DFCE4F6B-C7C2-4BF4-8FE3-6FD7736A218D}">
      <dgm:prSet/>
      <dgm:spPr/>
      <dgm:t>
        <a:bodyPr/>
        <a:lstStyle/>
        <a:p>
          <a:pPr>
            <a:lnSpc>
              <a:spcPct val="100000"/>
            </a:lnSpc>
          </a:pPr>
          <a:r>
            <a:rPr lang="en-US"/>
            <a:t>Logistic regression proved to be the most effective machine learning algorithm for this specific task.</a:t>
          </a:r>
        </a:p>
      </dgm:t>
    </dgm:pt>
    <dgm:pt modelId="{EEFB00DE-DD57-4568-A92C-26FF2A7243F5}" type="parTrans" cxnId="{610BE300-338C-4358-AAE3-168B83947F31}">
      <dgm:prSet/>
      <dgm:spPr/>
      <dgm:t>
        <a:bodyPr/>
        <a:lstStyle/>
        <a:p>
          <a:endParaRPr lang="en-US"/>
        </a:p>
      </dgm:t>
    </dgm:pt>
    <dgm:pt modelId="{D804005C-98C4-4714-847E-F855883E6842}" type="sibTrans" cxnId="{610BE300-338C-4358-AAE3-168B83947F31}">
      <dgm:prSet/>
      <dgm:spPr/>
      <dgm:t>
        <a:bodyPr/>
        <a:lstStyle/>
        <a:p>
          <a:endParaRPr lang="en-US"/>
        </a:p>
      </dgm:t>
    </dgm:pt>
    <dgm:pt modelId="{B20E1005-9AE8-415E-85E1-90F81206647B}" type="pres">
      <dgm:prSet presAssocID="{889B974C-79F9-4346-9F66-B07D1E2A587E}" presName="root" presStyleCnt="0">
        <dgm:presLayoutVars>
          <dgm:dir/>
          <dgm:resizeHandles val="exact"/>
        </dgm:presLayoutVars>
      </dgm:prSet>
      <dgm:spPr/>
    </dgm:pt>
    <dgm:pt modelId="{A52B96B4-418F-410D-9EC7-7113F4C6348E}" type="pres">
      <dgm:prSet presAssocID="{24251370-ED0B-4918-B23A-AD9442075961}" presName="compNode" presStyleCnt="0"/>
      <dgm:spPr/>
    </dgm:pt>
    <dgm:pt modelId="{30C3B5CB-5F8E-4C6E-AC2A-5C30190388CC}" type="pres">
      <dgm:prSet presAssocID="{24251370-ED0B-4918-B23A-AD9442075961}" presName="bgRect" presStyleLbl="bgShp" presStyleIdx="0" presStyleCnt="5"/>
      <dgm:spPr/>
    </dgm:pt>
    <dgm:pt modelId="{F721ECE1-7912-450B-833C-A3D31F450311}" type="pres">
      <dgm:prSet presAssocID="{24251370-ED0B-4918-B23A-AD944207596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licopter"/>
        </a:ext>
      </dgm:extLst>
    </dgm:pt>
    <dgm:pt modelId="{7AFD649A-A868-4CBA-8132-DE750E79E54F}" type="pres">
      <dgm:prSet presAssocID="{24251370-ED0B-4918-B23A-AD9442075961}" presName="spaceRect" presStyleCnt="0"/>
      <dgm:spPr/>
    </dgm:pt>
    <dgm:pt modelId="{C1FDC4EE-846E-4CFF-A2FB-072D946DF7CC}" type="pres">
      <dgm:prSet presAssocID="{24251370-ED0B-4918-B23A-AD9442075961}" presName="parTx" presStyleLbl="revTx" presStyleIdx="0" presStyleCnt="5">
        <dgm:presLayoutVars>
          <dgm:chMax val="0"/>
          <dgm:chPref val="0"/>
        </dgm:presLayoutVars>
      </dgm:prSet>
      <dgm:spPr/>
    </dgm:pt>
    <dgm:pt modelId="{F700D34B-0F46-4237-812D-C4FBEC980039}" type="pres">
      <dgm:prSet presAssocID="{EC22BD29-F917-4E2F-B697-2B79032632BB}" presName="sibTrans" presStyleCnt="0"/>
      <dgm:spPr/>
    </dgm:pt>
    <dgm:pt modelId="{2C9D3139-1434-45EB-B909-36E518058CF9}" type="pres">
      <dgm:prSet presAssocID="{8497E35F-6560-43EC-A5A7-385DF38A004F}" presName="compNode" presStyleCnt="0"/>
      <dgm:spPr/>
    </dgm:pt>
    <dgm:pt modelId="{056D7DFB-6635-4371-BE69-A44C1A9BA613}" type="pres">
      <dgm:prSet presAssocID="{8497E35F-6560-43EC-A5A7-385DF38A004F}" presName="bgRect" presStyleLbl="bgShp" presStyleIdx="1" presStyleCnt="5"/>
      <dgm:spPr/>
    </dgm:pt>
    <dgm:pt modelId="{C5F7C292-4205-4CDD-8548-830914E0F0D3}" type="pres">
      <dgm:prSet presAssocID="{8497E35F-6560-43EC-A5A7-385DF38A004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1BF0BA2B-14E5-4FE9-B5FB-2EB72C48BFEE}" type="pres">
      <dgm:prSet presAssocID="{8497E35F-6560-43EC-A5A7-385DF38A004F}" presName="spaceRect" presStyleCnt="0"/>
      <dgm:spPr/>
    </dgm:pt>
    <dgm:pt modelId="{DDFCEE51-5412-4EED-ACDB-9BCF94B2759C}" type="pres">
      <dgm:prSet presAssocID="{8497E35F-6560-43EC-A5A7-385DF38A004F}" presName="parTx" presStyleLbl="revTx" presStyleIdx="1" presStyleCnt="5">
        <dgm:presLayoutVars>
          <dgm:chMax val="0"/>
          <dgm:chPref val="0"/>
        </dgm:presLayoutVars>
      </dgm:prSet>
      <dgm:spPr/>
    </dgm:pt>
    <dgm:pt modelId="{367CDBA1-ED14-4501-A1E0-5070B3904284}" type="pres">
      <dgm:prSet presAssocID="{AB6F4F94-9F45-45D8-916F-F817D27684CF}" presName="sibTrans" presStyleCnt="0"/>
      <dgm:spPr/>
    </dgm:pt>
    <dgm:pt modelId="{C5862E80-7786-4D8C-A627-C8B65D8C19F4}" type="pres">
      <dgm:prSet presAssocID="{EC09CBBF-1A71-474A-8765-0584D296C86C}" presName="compNode" presStyleCnt="0"/>
      <dgm:spPr/>
    </dgm:pt>
    <dgm:pt modelId="{F75E5894-1D35-41C0-B6F6-5547A09786C4}" type="pres">
      <dgm:prSet presAssocID="{EC09CBBF-1A71-474A-8765-0584D296C86C}" presName="bgRect" presStyleLbl="bgShp" presStyleIdx="2" presStyleCnt="5"/>
      <dgm:spPr/>
    </dgm:pt>
    <dgm:pt modelId="{0C9BFC34-FA63-44C2-AC65-9643D3244060}" type="pres">
      <dgm:prSet presAssocID="{EC09CBBF-1A71-474A-8765-0584D296C86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rth Globe Americas"/>
        </a:ext>
      </dgm:extLst>
    </dgm:pt>
    <dgm:pt modelId="{6B252DC4-FB96-4A40-819B-83953A37CE77}" type="pres">
      <dgm:prSet presAssocID="{EC09CBBF-1A71-474A-8765-0584D296C86C}" presName="spaceRect" presStyleCnt="0"/>
      <dgm:spPr/>
    </dgm:pt>
    <dgm:pt modelId="{46B4C5E4-541F-4D7F-9608-317ED401FD83}" type="pres">
      <dgm:prSet presAssocID="{EC09CBBF-1A71-474A-8765-0584D296C86C}" presName="parTx" presStyleLbl="revTx" presStyleIdx="2" presStyleCnt="5">
        <dgm:presLayoutVars>
          <dgm:chMax val="0"/>
          <dgm:chPref val="0"/>
        </dgm:presLayoutVars>
      </dgm:prSet>
      <dgm:spPr/>
    </dgm:pt>
    <dgm:pt modelId="{F409310A-034F-43AB-9C3E-C40C2B99C145}" type="pres">
      <dgm:prSet presAssocID="{35E20CE9-1D3B-4AFB-9AC4-1E6C8DFD49EB}" presName="sibTrans" presStyleCnt="0"/>
      <dgm:spPr/>
    </dgm:pt>
    <dgm:pt modelId="{5FD69AB1-84D4-4C4B-8C82-576F16D19377}" type="pres">
      <dgm:prSet presAssocID="{83DF70C1-288E-46F0-9832-1273945E51EE}" presName="compNode" presStyleCnt="0"/>
      <dgm:spPr/>
    </dgm:pt>
    <dgm:pt modelId="{521BE498-1183-4912-A6B9-7AF4B479C218}" type="pres">
      <dgm:prSet presAssocID="{83DF70C1-288E-46F0-9832-1273945E51EE}" presName="bgRect" presStyleLbl="bgShp" presStyleIdx="3" presStyleCnt="5"/>
      <dgm:spPr/>
    </dgm:pt>
    <dgm:pt modelId="{B9B14F21-464C-4036-87A1-A08BDDFED27F}" type="pres">
      <dgm:prSet presAssocID="{83DF70C1-288E-46F0-9832-1273945E51E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Kiosk"/>
        </a:ext>
      </dgm:extLst>
    </dgm:pt>
    <dgm:pt modelId="{AB55A2E4-D159-4D6F-8500-4F1DDE49C2D4}" type="pres">
      <dgm:prSet presAssocID="{83DF70C1-288E-46F0-9832-1273945E51EE}" presName="spaceRect" presStyleCnt="0"/>
      <dgm:spPr/>
    </dgm:pt>
    <dgm:pt modelId="{9A0CEA66-51C7-44F5-9BCC-8FC96942606A}" type="pres">
      <dgm:prSet presAssocID="{83DF70C1-288E-46F0-9832-1273945E51EE}" presName="parTx" presStyleLbl="revTx" presStyleIdx="3" presStyleCnt="5">
        <dgm:presLayoutVars>
          <dgm:chMax val="0"/>
          <dgm:chPref val="0"/>
        </dgm:presLayoutVars>
      </dgm:prSet>
      <dgm:spPr/>
    </dgm:pt>
    <dgm:pt modelId="{D530E0F1-D93F-4290-8F40-79EEF37DD93A}" type="pres">
      <dgm:prSet presAssocID="{9F3D135B-6DFC-407A-9D18-D9A4F0B4B4EF}" presName="sibTrans" presStyleCnt="0"/>
      <dgm:spPr/>
    </dgm:pt>
    <dgm:pt modelId="{C8D3DF61-7035-432F-991F-8844D519A64A}" type="pres">
      <dgm:prSet presAssocID="{DFCE4F6B-C7C2-4BF4-8FE3-6FD7736A218D}" presName="compNode" presStyleCnt="0"/>
      <dgm:spPr/>
    </dgm:pt>
    <dgm:pt modelId="{4C139042-4EC4-490A-B32B-69A6787F3FCD}" type="pres">
      <dgm:prSet presAssocID="{DFCE4F6B-C7C2-4BF4-8FE3-6FD7736A218D}" presName="bgRect" presStyleLbl="bgShp" presStyleIdx="4" presStyleCnt="5"/>
      <dgm:spPr/>
    </dgm:pt>
    <dgm:pt modelId="{972C6777-F86D-4A1E-8FDC-2A6D3465232B}" type="pres">
      <dgm:prSet presAssocID="{DFCE4F6B-C7C2-4BF4-8FE3-6FD7736A218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51E8E1F2-ACC2-4B33-9A9C-E7D4012A4834}" type="pres">
      <dgm:prSet presAssocID="{DFCE4F6B-C7C2-4BF4-8FE3-6FD7736A218D}" presName="spaceRect" presStyleCnt="0"/>
      <dgm:spPr/>
    </dgm:pt>
    <dgm:pt modelId="{5E4645C9-31D2-4C22-8D8D-AE19855199E2}" type="pres">
      <dgm:prSet presAssocID="{DFCE4F6B-C7C2-4BF4-8FE3-6FD7736A218D}" presName="parTx" presStyleLbl="revTx" presStyleIdx="4" presStyleCnt="5">
        <dgm:presLayoutVars>
          <dgm:chMax val="0"/>
          <dgm:chPref val="0"/>
        </dgm:presLayoutVars>
      </dgm:prSet>
      <dgm:spPr/>
    </dgm:pt>
  </dgm:ptLst>
  <dgm:cxnLst>
    <dgm:cxn modelId="{610BE300-338C-4358-AAE3-168B83947F31}" srcId="{889B974C-79F9-4346-9F66-B07D1E2A587E}" destId="{DFCE4F6B-C7C2-4BF4-8FE3-6FD7736A218D}" srcOrd="4" destOrd="0" parTransId="{EEFB00DE-DD57-4568-A92C-26FF2A7243F5}" sibTransId="{D804005C-98C4-4714-847E-F855883E6842}"/>
    <dgm:cxn modelId="{B6E3FE4B-17AF-41FD-A30D-2D90289F7ACE}" srcId="{889B974C-79F9-4346-9F66-B07D1E2A587E}" destId="{83DF70C1-288E-46F0-9832-1273945E51EE}" srcOrd="3" destOrd="0" parTransId="{39046182-2B82-4643-90C5-EC999F44F61E}" sibTransId="{9F3D135B-6DFC-407A-9D18-D9A4F0B4B4EF}"/>
    <dgm:cxn modelId="{D027597E-6A4B-4701-ACFA-057FE7EF7AD1}" type="presOf" srcId="{889B974C-79F9-4346-9F66-B07D1E2A587E}" destId="{B20E1005-9AE8-415E-85E1-90F81206647B}" srcOrd="0" destOrd="0" presId="urn:microsoft.com/office/officeart/2018/2/layout/IconVerticalSolidList"/>
    <dgm:cxn modelId="{CAF07498-B976-48D7-A76D-99D1BF773782}" type="presOf" srcId="{24251370-ED0B-4918-B23A-AD9442075961}" destId="{C1FDC4EE-846E-4CFF-A2FB-072D946DF7CC}" srcOrd="0" destOrd="0" presId="urn:microsoft.com/office/officeart/2018/2/layout/IconVerticalSolidList"/>
    <dgm:cxn modelId="{E758D4B1-9724-43B0-A7E4-CAF08D65E14F}" type="presOf" srcId="{8497E35F-6560-43EC-A5A7-385DF38A004F}" destId="{DDFCEE51-5412-4EED-ACDB-9BCF94B2759C}" srcOrd="0" destOrd="0" presId="urn:microsoft.com/office/officeart/2018/2/layout/IconVerticalSolidList"/>
    <dgm:cxn modelId="{6DF7A3B4-E7FD-4415-9A7E-5D0E6D6EB67D}" type="presOf" srcId="{83DF70C1-288E-46F0-9832-1273945E51EE}" destId="{9A0CEA66-51C7-44F5-9BCC-8FC96942606A}" srcOrd="0" destOrd="0" presId="urn:microsoft.com/office/officeart/2018/2/layout/IconVerticalSolidList"/>
    <dgm:cxn modelId="{AC4D70CD-82E0-4416-9945-DAE8CE2AAD9A}" srcId="{889B974C-79F9-4346-9F66-B07D1E2A587E}" destId="{24251370-ED0B-4918-B23A-AD9442075961}" srcOrd="0" destOrd="0" parTransId="{A95F9C82-3941-4B7C-847F-0D5E4D4AF7B2}" sibTransId="{EC22BD29-F917-4E2F-B697-2B79032632BB}"/>
    <dgm:cxn modelId="{C300EFD9-D6B6-497F-A44B-62249EF53561}" type="presOf" srcId="{DFCE4F6B-C7C2-4BF4-8FE3-6FD7736A218D}" destId="{5E4645C9-31D2-4C22-8D8D-AE19855199E2}" srcOrd="0" destOrd="0" presId="urn:microsoft.com/office/officeart/2018/2/layout/IconVerticalSolidList"/>
    <dgm:cxn modelId="{4D7192E3-2EC1-49ED-8AB4-22BA02985027}" srcId="{889B974C-79F9-4346-9F66-B07D1E2A587E}" destId="{8497E35F-6560-43EC-A5A7-385DF38A004F}" srcOrd="1" destOrd="0" parTransId="{E0029631-C539-4D43-8810-3678A59B1C71}" sibTransId="{AB6F4F94-9F45-45D8-916F-F817D27684CF}"/>
    <dgm:cxn modelId="{C83B89E9-5D82-4017-9259-E68C684C431A}" srcId="{889B974C-79F9-4346-9F66-B07D1E2A587E}" destId="{EC09CBBF-1A71-474A-8765-0584D296C86C}" srcOrd="2" destOrd="0" parTransId="{4B284745-9270-4ADE-A6CB-E1487529DE97}" sibTransId="{35E20CE9-1D3B-4AFB-9AC4-1E6C8DFD49EB}"/>
    <dgm:cxn modelId="{DAE3F0F7-98F8-4C67-8436-07A1679F6FC0}" type="presOf" srcId="{EC09CBBF-1A71-474A-8765-0584D296C86C}" destId="{46B4C5E4-541F-4D7F-9608-317ED401FD83}" srcOrd="0" destOrd="0" presId="urn:microsoft.com/office/officeart/2018/2/layout/IconVerticalSolidList"/>
    <dgm:cxn modelId="{90F9A5CA-E8EF-44E0-9471-1C07C8AA3799}" type="presParOf" srcId="{B20E1005-9AE8-415E-85E1-90F81206647B}" destId="{A52B96B4-418F-410D-9EC7-7113F4C6348E}" srcOrd="0" destOrd="0" presId="urn:microsoft.com/office/officeart/2018/2/layout/IconVerticalSolidList"/>
    <dgm:cxn modelId="{5EB9617F-ECDB-4D09-85BC-140DA9272925}" type="presParOf" srcId="{A52B96B4-418F-410D-9EC7-7113F4C6348E}" destId="{30C3B5CB-5F8E-4C6E-AC2A-5C30190388CC}" srcOrd="0" destOrd="0" presId="urn:microsoft.com/office/officeart/2018/2/layout/IconVerticalSolidList"/>
    <dgm:cxn modelId="{62F6236A-46E7-49EE-A904-D7614CB59C54}" type="presParOf" srcId="{A52B96B4-418F-410D-9EC7-7113F4C6348E}" destId="{F721ECE1-7912-450B-833C-A3D31F450311}" srcOrd="1" destOrd="0" presId="urn:microsoft.com/office/officeart/2018/2/layout/IconVerticalSolidList"/>
    <dgm:cxn modelId="{24B69F67-70E0-48A0-A5EF-3C0C0A62C905}" type="presParOf" srcId="{A52B96B4-418F-410D-9EC7-7113F4C6348E}" destId="{7AFD649A-A868-4CBA-8132-DE750E79E54F}" srcOrd="2" destOrd="0" presId="urn:microsoft.com/office/officeart/2018/2/layout/IconVerticalSolidList"/>
    <dgm:cxn modelId="{1AA70DC1-848C-4DE9-BDB8-78131210CD23}" type="presParOf" srcId="{A52B96B4-418F-410D-9EC7-7113F4C6348E}" destId="{C1FDC4EE-846E-4CFF-A2FB-072D946DF7CC}" srcOrd="3" destOrd="0" presId="urn:microsoft.com/office/officeart/2018/2/layout/IconVerticalSolidList"/>
    <dgm:cxn modelId="{9567A29A-766E-4A87-B863-5E37484F8CAF}" type="presParOf" srcId="{B20E1005-9AE8-415E-85E1-90F81206647B}" destId="{F700D34B-0F46-4237-812D-C4FBEC980039}" srcOrd="1" destOrd="0" presId="urn:microsoft.com/office/officeart/2018/2/layout/IconVerticalSolidList"/>
    <dgm:cxn modelId="{53AC76DE-B9A6-4E98-AEDD-3068275A83B3}" type="presParOf" srcId="{B20E1005-9AE8-415E-85E1-90F81206647B}" destId="{2C9D3139-1434-45EB-B909-36E518058CF9}" srcOrd="2" destOrd="0" presId="urn:microsoft.com/office/officeart/2018/2/layout/IconVerticalSolidList"/>
    <dgm:cxn modelId="{34455730-0406-4F09-B7BF-68CC04FBD08D}" type="presParOf" srcId="{2C9D3139-1434-45EB-B909-36E518058CF9}" destId="{056D7DFB-6635-4371-BE69-A44C1A9BA613}" srcOrd="0" destOrd="0" presId="urn:microsoft.com/office/officeart/2018/2/layout/IconVerticalSolidList"/>
    <dgm:cxn modelId="{C27C02A1-D74E-4592-A6CE-46771A39A07D}" type="presParOf" srcId="{2C9D3139-1434-45EB-B909-36E518058CF9}" destId="{C5F7C292-4205-4CDD-8548-830914E0F0D3}" srcOrd="1" destOrd="0" presId="urn:microsoft.com/office/officeart/2018/2/layout/IconVerticalSolidList"/>
    <dgm:cxn modelId="{09142623-B27A-424B-9CB1-DD12B4EA0C87}" type="presParOf" srcId="{2C9D3139-1434-45EB-B909-36E518058CF9}" destId="{1BF0BA2B-14E5-4FE9-B5FB-2EB72C48BFEE}" srcOrd="2" destOrd="0" presId="urn:microsoft.com/office/officeart/2018/2/layout/IconVerticalSolidList"/>
    <dgm:cxn modelId="{E6C0CB33-D23D-4F87-97F8-7020DC47F149}" type="presParOf" srcId="{2C9D3139-1434-45EB-B909-36E518058CF9}" destId="{DDFCEE51-5412-4EED-ACDB-9BCF94B2759C}" srcOrd="3" destOrd="0" presId="urn:microsoft.com/office/officeart/2018/2/layout/IconVerticalSolidList"/>
    <dgm:cxn modelId="{E31897AC-20CD-4F85-9D0A-3CFC741C05A9}" type="presParOf" srcId="{B20E1005-9AE8-415E-85E1-90F81206647B}" destId="{367CDBA1-ED14-4501-A1E0-5070B3904284}" srcOrd="3" destOrd="0" presId="urn:microsoft.com/office/officeart/2018/2/layout/IconVerticalSolidList"/>
    <dgm:cxn modelId="{D361678A-13A6-4AE1-9817-0B741857DF38}" type="presParOf" srcId="{B20E1005-9AE8-415E-85E1-90F81206647B}" destId="{C5862E80-7786-4D8C-A627-C8B65D8C19F4}" srcOrd="4" destOrd="0" presId="urn:microsoft.com/office/officeart/2018/2/layout/IconVerticalSolidList"/>
    <dgm:cxn modelId="{70191227-5595-4002-A9EE-118E18150812}" type="presParOf" srcId="{C5862E80-7786-4D8C-A627-C8B65D8C19F4}" destId="{F75E5894-1D35-41C0-B6F6-5547A09786C4}" srcOrd="0" destOrd="0" presId="urn:microsoft.com/office/officeart/2018/2/layout/IconVerticalSolidList"/>
    <dgm:cxn modelId="{F209FFF8-7D3B-4163-8AA6-C3C4303CC109}" type="presParOf" srcId="{C5862E80-7786-4D8C-A627-C8B65D8C19F4}" destId="{0C9BFC34-FA63-44C2-AC65-9643D3244060}" srcOrd="1" destOrd="0" presId="urn:microsoft.com/office/officeart/2018/2/layout/IconVerticalSolidList"/>
    <dgm:cxn modelId="{1DAE7E4D-0F47-44F7-8EC3-50EEE01AC8C5}" type="presParOf" srcId="{C5862E80-7786-4D8C-A627-C8B65D8C19F4}" destId="{6B252DC4-FB96-4A40-819B-83953A37CE77}" srcOrd="2" destOrd="0" presId="urn:microsoft.com/office/officeart/2018/2/layout/IconVerticalSolidList"/>
    <dgm:cxn modelId="{7FEE2189-AD1D-450D-942E-1A08EA4800E6}" type="presParOf" srcId="{C5862E80-7786-4D8C-A627-C8B65D8C19F4}" destId="{46B4C5E4-541F-4D7F-9608-317ED401FD83}" srcOrd="3" destOrd="0" presId="urn:microsoft.com/office/officeart/2018/2/layout/IconVerticalSolidList"/>
    <dgm:cxn modelId="{C7D039F9-9DFB-4CD2-8F71-E535420D0054}" type="presParOf" srcId="{B20E1005-9AE8-415E-85E1-90F81206647B}" destId="{F409310A-034F-43AB-9C3E-C40C2B99C145}" srcOrd="5" destOrd="0" presId="urn:microsoft.com/office/officeart/2018/2/layout/IconVerticalSolidList"/>
    <dgm:cxn modelId="{E9FADB72-E8A8-4DA3-B3C3-479C6FFC3F16}" type="presParOf" srcId="{B20E1005-9AE8-415E-85E1-90F81206647B}" destId="{5FD69AB1-84D4-4C4B-8C82-576F16D19377}" srcOrd="6" destOrd="0" presId="urn:microsoft.com/office/officeart/2018/2/layout/IconVerticalSolidList"/>
    <dgm:cxn modelId="{0EB947D1-20FA-47BB-A5DF-F3212654691C}" type="presParOf" srcId="{5FD69AB1-84D4-4C4B-8C82-576F16D19377}" destId="{521BE498-1183-4912-A6B9-7AF4B479C218}" srcOrd="0" destOrd="0" presId="urn:microsoft.com/office/officeart/2018/2/layout/IconVerticalSolidList"/>
    <dgm:cxn modelId="{CE010417-72F0-4636-B694-A1F5E6433D07}" type="presParOf" srcId="{5FD69AB1-84D4-4C4B-8C82-576F16D19377}" destId="{B9B14F21-464C-4036-87A1-A08BDDFED27F}" srcOrd="1" destOrd="0" presId="urn:microsoft.com/office/officeart/2018/2/layout/IconVerticalSolidList"/>
    <dgm:cxn modelId="{E9507D01-5189-439A-AB52-999B4FC51F68}" type="presParOf" srcId="{5FD69AB1-84D4-4C4B-8C82-576F16D19377}" destId="{AB55A2E4-D159-4D6F-8500-4F1DDE49C2D4}" srcOrd="2" destOrd="0" presId="urn:microsoft.com/office/officeart/2018/2/layout/IconVerticalSolidList"/>
    <dgm:cxn modelId="{2B719AD8-AB87-4CC6-AC96-A4428ADF9848}" type="presParOf" srcId="{5FD69AB1-84D4-4C4B-8C82-576F16D19377}" destId="{9A0CEA66-51C7-44F5-9BCC-8FC96942606A}" srcOrd="3" destOrd="0" presId="urn:microsoft.com/office/officeart/2018/2/layout/IconVerticalSolidList"/>
    <dgm:cxn modelId="{1DF4017C-458F-4509-A9DB-2E10CF94A5F9}" type="presParOf" srcId="{B20E1005-9AE8-415E-85E1-90F81206647B}" destId="{D530E0F1-D93F-4290-8F40-79EEF37DD93A}" srcOrd="7" destOrd="0" presId="urn:microsoft.com/office/officeart/2018/2/layout/IconVerticalSolidList"/>
    <dgm:cxn modelId="{DC0B25F6-8202-4D4C-B8FD-AFA9C3128738}" type="presParOf" srcId="{B20E1005-9AE8-415E-85E1-90F81206647B}" destId="{C8D3DF61-7035-432F-991F-8844D519A64A}" srcOrd="8" destOrd="0" presId="urn:microsoft.com/office/officeart/2018/2/layout/IconVerticalSolidList"/>
    <dgm:cxn modelId="{8DA55AEB-30D3-4CDA-9DA6-500FC0BD292C}" type="presParOf" srcId="{C8D3DF61-7035-432F-991F-8844D519A64A}" destId="{4C139042-4EC4-490A-B32B-69A6787F3FCD}" srcOrd="0" destOrd="0" presId="urn:microsoft.com/office/officeart/2018/2/layout/IconVerticalSolidList"/>
    <dgm:cxn modelId="{95338601-C65D-4FAC-A489-214EA7CA9892}" type="presParOf" srcId="{C8D3DF61-7035-432F-991F-8844D519A64A}" destId="{972C6777-F86D-4A1E-8FDC-2A6D3465232B}" srcOrd="1" destOrd="0" presId="urn:microsoft.com/office/officeart/2018/2/layout/IconVerticalSolidList"/>
    <dgm:cxn modelId="{0DAE00E3-98D5-4BA5-A0B1-F0ECD6BE7F8A}" type="presParOf" srcId="{C8D3DF61-7035-432F-991F-8844D519A64A}" destId="{51E8E1F2-ACC2-4B33-9A9C-E7D4012A4834}" srcOrd="2" destOrd="0" presId="urn:microsoft.com/office/officeart/2018/2/layout/IconVerticalSolidList"/>
    <dgm:cxn modelId="{22ABB0B7-4E50-4981-AFE6-F7D152CE8BD1}" type="presParOf" srcId="{C8D3DF61-7035-432F-991F-8844D519A64A}" destId="{5E4645C9-31D2-4C22-8D8D-AE19855199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C3B5CB-5F8E-4C6E-AC2A-5C30190388CC}">
      <dsp:nvSpPr>
        <dsp:cNvPr id="0" name=""/>
        <dsp:cNvSpPr/>
      </dsp:nvSpPr>
      <dsp:spPr>
        <a:xfrm>
          <a:off x="0" y="3983"/>
          <a:ext cx="5946097" cy="491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21ECE1-7912-450B-833C-A3D31F450311}">
      <dsp:nvSpPr>
        <dsp:cNvPr id="0" name=""/>
        <dsp:cNvSpPr/>
      </dsp:nvSpPr>
      <dsp:spPr>
        <a:xfrm>
          <a:off x="148585" y="114501"/>
          <a:ext cx="270420" cy="2701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FDC4EE-846E-4CFF-A2FB-072D946DF7CC}">
      <dsp:nvSpPr>
        <dsp:cNvPr id="0" name=""/>
        <dsp:cNvSpPr/>
      </dsp:nvSpPr>
      <dsp:spPr>
        <a:xfrm>
          <a:off x="567591" y="3983"/>
          <a:ext cx="5361314"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kern="1200"/>
            <a:t>There appears to be a positive correlation between the number of flights at a launch site and the success rate.</a:t>
          </a:r>
        </a:p>
      </dsp:txBody>
      <dsp:txXfrm>
        <a:off x="567591" y="3983"/>
        <a:ext cx="5361314" cy="521892"/>
      </dsp:txXfrm>
    </dsp:sp>
    <dsp:sp modelId="{056D7DFB-6635-4371-BE69-A44C1A9BA613}">
      <dsp:nvSpPr>
        <dsp:cNvPr id="0" name=""/>
        <dsp:cNvSpPr/>
      </dsp:nvSpPr>
      <dsp:spPr>
        <a:xfrm>
          <a:off x="0" y="656348"/>
          <a:ext cx="5946097" cy="491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7C292-4205-4CDD-8548-830914E0F0D3}">
      <dsp:nvSpPr>
        <dsp:cNvPr id="0" name=""/>
        <dsp:cNvSpPr/>
      </dsp:nvSpPr>
      <dsp:spPr>
        <a:xfrm>
          <a:off x="148585" y="766867"/>
          <a:ext cx="270420" cy="2701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FCEE51-5412-4EED-ACDB-9BCF94B2759C}">
      <dsp:nvSpPr>
        <dsp:cNvPr id="0" name=""/>
        <dsp:cNvSpPr/>
      </dsp:nvSpPr>
      <dsp:spPr>
        <a:xfrm>
          <a:off x="567591" y="656348"/>
          <a:ext cx="5361314"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kern="1200"/>
            <a:t>The launch success rate exhibited an upward trend from 2013 to 2020.</a:t>
          </a:r>
        </a:p>
      </dsp:txBody>
      <dsp:txXfrm>
        <a:off x="567591" y="656348"/>
        <a:ext cx="5361314" cy="521892"/>
      </dsp:txXfrm>
    </dsp:sp>
    <dsp:sp modelId="{F75E5894-1D35-41C0-B6F6-5547A09786C4}">
      <dsp:nvSpPr>
        <dsp:cNvPr id="0" name=""/>
        <dsp:cNvSpPr/>
      </dsp:nvSpPr>
      <dsp:spPr>
        <a:xfrm>
          <a:off x="0" y="1308714"/>
          <a:ext cx="5946097" cy="491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9BFC34-FA63-44C2-AC65-9643D3244060}">
      <dsp:nvSpPr>
        <dsp:cNvPr id="0" name=""/>
        <dsp:cNvSpPr/>
      </dsp:nvSpPr>
      <dsp:spPr>
        <a:xfrm>
          <a:off x="148585" y="1419232"/>
          <a:ext cx="270420" cy="2701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4C5E4-541F-4D7F-9608-317ED401FD83}">
      <dsp:nvSpPr>
        <dsp:cNvPr id="0" name=""/>
        <dsp:cNvSpPr/>
      </dsp:nvSpPr>
      <dsp:spPr>
        <a:xfrm>
          <a:off x="567591" y="1308714"/>
          <a:ext cx="5361314"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kern="1200"/>
            <a:t>Orbits ES-L1, GEO, HEO, SSO, and VLEO demonstrated the highest success rates.</a:t>
          </a:r>
        </a:p>
      </dsp:txBody>
      <dsp:txXfrm>
        <a:off x="567591" y="1308714"/>
        <a:ext cx="5361314" cy="521892"/>
      </dsp:txXfrm>
    </dsp:sp>
    <dsp:sp modelId="{521BE498-1183-4912-A6B9-7AF4B479C218}">
      <dsp:nvSpPr>
        <dsp:cNvPr id="0" name=""/>
        <dsp:cNvSpPr/>
      </dsp:nvSpPr>
      <dsp:spPr>
        <a:xfrm>
          <a:off x="0" y="1961079"/>
          <a:ext cx="5946097" cy="491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B14F21-464C-4036-87A1-A08BDDFED27F}">
      <dsp:nvSpPr>
        <dsp:cNvPr id="0" name=""/>
        <dsp:cNvSpPr/>
      </dsp:nvSpPr>
      <dsp:spPr>
        <a:xfrm>
          <a:off x="148585" y="2071598"/>
          <a:ext cx="270420" cy="2701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CEA66-51C7-44F5-9BCC-8FC96942606A}">
      <dsp:nvSpPr>
        <dsp:cNvPr id="0" name=""/>
        <dsp:cNvSpPr/>
      </dsp:nvSpPr>
      <dsp:spPr>
        <a:xfrm>
          <a:off x="567591" y="1961079"/>
          <a:ext cx="5361314"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kern="1200"/>
            <a:t>KSC LC-39A emerged as the launch site with the highest number of successful launches.</a:t>
          </a:r>
        </a:p>
      </dsp:txBody>
      <dsp:txXfrm>
        <a:off x="567591" y="1961079"/>
        <a:ext cx="5361314" cy="521892"/>
      </dsp:txXfrm>
    </dsp:sp>
    <dsp:sp modelId="{4C139042-4EC4-490A-B32B-69A6787F3FCD}">
      <dsp:nvSpPr>
        <dsp:cNvPr id="0" name=""/>
        <dsp:cNvSpPr/>
      </dsp:nvSpPr>
      <dsp:spPr>
        <a:xfrm>
          <a:off x="0" y="2613445"/>
          <a:ext cx="5946097" cy="49119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2C6777-F86D-4A1E-8FDC-2A6D3465232B}">
      <dsp:nvSpPr>
        <dsp:cNvPr id="0" name=""/>
        <dsp:cNvSpPr/>
      </dsp:nvSpPr>
      <dsp:spPr>
        <a:xfrm>
          <a:off x="148585" y="2723963"/>
          <a:ext cx="270420" cy="27015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4645C9-31D2-4C22-8D8D-AE19855199E2}">
      <dsp:nvSpPr>
        <dsp:cNvPr id="0" name=""/>
        <dsp:cNvSpPr/>
      </dsp:nvSpPr>
      <dsp:spPr>
        <a:xfrm>
          <a:off x="567591" y="2613445"/>
          <a:ext cx="5361314" cy="521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34" tIns="55234" rIns="55234" bIns="55234" numCol="1" spcCol="1270" anchor="ctr" anchorCtr="0">
          <a:noAutofit/>
        </a:bodyPr>
        <a:lstStyle/>
        <a:p>
          <a:pPr marL="0" lvl="0" indent="0" algn="l" defTabSz="622300">
            <a:lnSpc>
              <a:spcPct val="100000"/>
            </a:lnSpc>
            <a:spcBef>
              <a:spcPct val="0"/>
            </a:spcBef>
            <a:spcAft>
              <a:spcPct val="35000"/>
            </a:spcAft>
            <a:buNone/>
          </a:pPr>
          <a:r>
            <a:rPr lang="en-US" sz="1400" kern="1200"/>
            <a:t>Logistic regression proved to be the most effective machine learning algorithm for this specific task.</a:t>
          </a:r>
        </a:p>
      </dsp:txBody>
      <dsp:txXfrm>
        <a:off x="567591" y="2613445"/>
        <a:ext cx="5361314" cy="52189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rafraim/IBM-Data-Science-Professional/blob/c27bb7ffa797d13edb78bb9abef5436672086d1f/Applied%20Data%20Science%20Capstone/M1.3.labs-jupyter-spacex-Data%20wrangling.ipynb"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rafraim/IBM-Data-Science-Professional/blob/c27bb7ffa797d13edb78bb9abef5436672086d1f/Applied%20Data%20Science%20Capstone/M1.3.labs-jupyter-spacex-Data%20wrangling.ipynb" TargetMode="External"/><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rafraim/IBM-Data-Science-Professional/blob/c27bb7ffa797d13edb78bb9abef5436672086d1f/Applied%20Data%20Science%20Capstone/M2.1.jupyter-labs-eda-sql-coursera_sqllite.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rafraim/IBM-Data-Science-Professional/blob/c27bb7ffa797d13edb78bb9abef5436672086d1f/Applied%20Data%20Science%20Capstone/M3.1.lab_jupyter_launch_site_location.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rafraim/IBM-Data-Science-Professional/blob/c27bb7ffa797d13edb78bb9abef5436672086d1f/Applied%20Data%20Science%20Capstone/M3.2.Build%20a%20Dashboard.ipynb" TargetMode="External"/><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rafraim/IBM-Data-Science-Professional/blob/c27bb7ffa797d13edb78bb9abef5436672086d1f/Applied%20Data%20Science%20Capstone/M4.1.SpaceX_Machine_Learning_Prediction_Part_5.jupyterlite.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rafraim/IBM-Data-Science-Professional/blob/c27bb7ffa797d13edb78bb9abef5436672086d1f/Applied%20Data%20Science%20Capstone/M1.2.jupyter-labs-webscraping.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rafraim/IBM-Data-Science-Professional/blob/c27bb7ffa797d13edb78bb9abef5436672086d1f/Applied%20Data%20Science%20Capstone/M1.1.jupyter-labs-spacex-data-collection-api.ipynb"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Mostafizur</a:t>
            </a:r>
            <a:r>
              <a:rPr lang="en-US" dirty="0">
                <a:solidFill>
                  <a:schemeClr val="bg2"/>
                </a:solidFill>
                <a:latin typeface="Abadi"/>
                <a:ea typeface="SF Pro" pitchFamily="2" charset="0"/>
                <a:cs typeface="SF Pro" pitchFamily="2" charset="0"/>
              </a:rPr>
              <a:t> Rahman</a:t>
            </a:r>
          </a:p>
          <a:p>
            <a:r>
              <a:rPr lang="en-US" dirty="0">
                <a:solidFill>
                  <a:schemeClr val="bg2"/>
                </a:solidFill>
                <a:latin typeface="Abadi"/>
                <a:ea typeface="SF Pro" pitchFamily="2" charset="0"/>
                <a:cs typeface="SF Pro" pitchFamily="2" charset="0"/>
              </a:rPr>
              <a:t>December 2,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dirty="0"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79617" y="1888085"/>
            <a:ext cx="6764603" cy="2964747"/>
          </a:xfrm>
          <a:prstGeom prst="rect">
            <a:avLst/>
          </a:prstGeom>
        </p:spPr>
        <p:txBody>
          <a:bodyPr lIns="91440" tIns="45720" rIns="91440" bIns="45720" anchor="t"/>
          <a:lstStyle/>
          <a:p>
            <a:r>
              <a:rPr lang="en-US" sz="1900" dirty="0">
                <a:latin typeface="Abadi"/>
              </a:rPr>
              <a:t>We Calculated the number of launches on each site</a:t>
            </a:r>
            <a:endParaRPr lang="en-US" sz="1900" dirty="0">
              <a:solidFill>
                <a:schemeClr val="accent3">
                  <a:lumMod val="25000"/>
                </a:schemeClr>
              </a:solidFill>
              <a:latin typeface="Abadi"/>
            </a:endParaRPr>
          </a:p>
          <a:p>
            <a:r>
              <a:rPr lang="en-US" sz="1900" dirty="0">
                <a:latin typeface="Abadi"/>
              </a:rPr>
              <a:t>We Calculated the number and occurrence of each orbit</a:t>
            </a:r>
            <a:endParaRPr lang="en-US" sz="1900" dirty="0">
              <a:solidFill>
                <a:schemeClr val="accent3">
                  <a:lumMod val="25000"/>
                </a:schemeClr>
              </a:solidFill>
              <a:latin typeface="Abadi"/>
            </a:endParaRPr>
          </a:p>
          <a:p>
            <a:r>
              <a:rPr lang="en-US" sz="1900" dirty="0">
                <a:latin typeface="Abadi"/>
              </a:rPr>
              <a:t>We Calculated the number and occurrence of mission outcome of the orbits</a:t>
            </a:r>
            <a:endParaRPr lang="en-US" sz="1900" dirty="0">
              <a:solidFill>
                <a:schemeClr val="accent3">
                  <a:lumMod val="25000"/>
                </a:schemeClr>
              </a:solidFill>
              <a:latin typeface="Abadi"/>
            </a:endParaRPr>
          </a:p>
          <a:p>
            <a:r>
              <a:rPr lang="en-US" sz="1900" dirty="0">
                <a:latin typeface="Abadi"/>
              </a:rPr>
              <a:t>Create a landing outcome label from Outcome column</a:t>
            </a:r>
          </a:p>
          <a:p>
            <a:r>
              <a:rPr lang="en-US" sz="1900" dirty="0">
                <a:solidFill>
                  <a:srgbClr val="000000"/>
                </a:solidFill>
                <a:latin typeface="Abadi"/>
              </a:rPr>
              <a:t>The link to the notebook is </a:t>
            </a:r>
            <a:r>
              <a:rPr lang="en-US" sz="1900" dirty="0">
                <a:solidFill>
                  <a:srgbClr val="000000"/>
                </a:solidFill>
                <a:latin typeface="Abadi"/>
                <a:hlinkClick r:id="rId3"/>
              </a:rPr>
              <a:t>M1.3.labs-jupyter-spacex-Data wrangling.ipynb</a:t>
            </a:r>
            <a:endParaRPr lang="en-US" sz="1900" dirty="0">
              <a:solidFill>
                <a:srgbClr val="000000"/>
              </a:solidFill>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descr="A diagram of the earth&#10;&#10;Description automatically generated">
            <a:extLst>
              <a:ext uri="{FF2B5EF4-FFF2-40B4-BE49-F238E27FC236}">
                <a16:creationId xmlns:a16="http://schemas.microsoft.com/office/drawing/2014/main" id="{78E571BB-4657-823B-6600-FAC732B0AE3D}"/>
              </a:ext>
            </a:extLst>
          </p:cNvPr>
          <p:cNvPicPr>
            <a:picLocks noChangeAspect="1"/>
          </p:cNvPicPr>
          <p:nvPr/>
        </p:nvPicPr>
        <p:blipFill>
          <a:blip r:embed="rId4"/>
          <a:stretch>
            <a:fillRect/>
          </a:stretch>
        </p:blipFill>
        <p:spPr>
          <a:xfrm>
            <a:off x="362263" y="1600859"/>
            <a:ext cx="4671935" cy="338146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453" y="1463362"/>
            <a:ext cx="4736376" cy="4251403"/>
          </a:xfrm>
          <a:prstGeom prst="rect">
            <a:avLst/>
          </a:prstGeom>
        </p:spPr>
        <p:txBody>
          <a:bodyPr lIns="91440" tIns="45720" rIns="91440" bIns="45720" anchor="t"/>
          <a:lstStyle/>
          <a:p>
            <a:pPr marL="0" indent="0">
              <a:lnSpc>
                <a:spcPct val="100000"/>
              </a:lnSpc>
              <a:buNone/>
            </a:pPr>
            <a:r>
              <a:rPr lang="en-US" sz="1900" dirty="0">
                <a:solidFill>
                  <a:schemeClr val="tx1">
                    <a:lumMod val="95000"/>
                    <a:lumOff val="5000"/>
                  </a:schemeClr>
                </a:solidFill>
                <a:latin typeface="Abadi"/>
                <a:ea typeface="+mn-lt"/>
                <a:cs typeface="+mn-lt"/>
              </a:rPr>
              <a:t>Conducted an in-depth exploration of the data through visualizations examining relationships such as:</a:t>
            </a:r>
            <a:endParaRPr lang="en-US" sz="1900" dirty="0">
              <a:solidFill>
                <a:schemeClr val="tx1">
                  <a:lumMod val="95000"/>
                  <a:lumOff val="5000"/>
                </a:schemeClr>
              </a:solidFill>
              <a:latin typeface="Abadi"/>
            </a:endParaRPr>
          </a:p>
          <a:p>
            <a:r>
              <a:rPr lang="en-US" sz="1900" dirty="0">
                <a:solidFill>
                  <a:schemeClr val="tx1">
                    <a:lumMod val="95000"/>
                    <a:lumOff val="5000"/>
                  </a:schemeClr>
                </a:solidFill>
                <a:latin typeface="Abadi"/>
                <a:ea typeface="+mn-lt"/>
                <a:cs typeface="+mn-lt"/>
              </a:rPr>
              <a:t>Flight number and launch site</a:t>
            </a:r>
            <a:endParaRPr lang="en-US" sz="1900">
              <a:solidFill>
                <a:schemeClr val="tx1">
                  <a:lumMod val="95000"/>
                  <a:lumOff val="5000"/>
                </a:schemeClr>
              </a:solidFill>
              <a:latin typeface="Abadi"/>
            </a:endParaRPr>
          </a:p>
          <a:p>
            <a:r>
              <a:rPr lang="en-US" sz="1900" dirty="0">
                <a:solidFill>
                  <a:schemeClr val="tx1">
                    <a:lumMod val="95000"/>
                    <a:lumOff val="5000"/>
                  </a:schemeClr>
                </a:solidFill>
                <a:latin typeface="Abadi"/>
                <a:ea typeface="+mn-lt"/>
                <a:cs typeface="+mn-lt"/>
              </a:rPr>
              <a:t>Payload and launch site</a:t>
            </a:r>
            <a:endParaRPr lang="en-US" sz="1900">
              <a:solidFill>
                <a:schemeClr val="tx1">
                  <a:lumMod val="95000"/>
                  <a:lumOff val="5000"/>
                </a:schemeClr>
              </a:solidFill>
              <a:latin typeface="Abadi"/>
            </a:endParaRPr>
          </a:p>
          <a:p>
            <a:r>
              <a:rPr lang="en-US" sz="1900" dirty="0">
                <a:solidFill>
                  <a:schemeClr val="tx1">
                    <a:lumMod val="95000"/>
                    <a:lumOff val="5000"/>
                  </a:schemeClr>
                </a:solidFill>
                <a:latin typeface="Abadi"/>
                <a:ea typeface="+mn-lt"/>
                <a:cs typeface="+mn-lt"/>
              </a:rPr>
              <a:t>Success rate of each orbit type</a:t>
            </a:r>
            <a:endParaRPr lang="en-US" sz="1900">
              <a:solidFill>
                <a:schemeClr val="tx1">
                  <a:lumMod val="95000"/>
                  <a:lumOff val="5000"/>
                </a:schemeClr>
              </a:solidFill>
              <a:latin typeface="Abadi"/>
            </a:endParaRPr>
          </a:p>
          <a:p>
            <a:r>
              <a:rPr lang="en-US" sz="1900" dirty="0">
                <a:solidFill>
                  <a:schemeClr val="tx1">
                    <a:lumMod val="95000"/>
                    <a:lumOff val="5000"/>
                  </a:schemeClr>
                </a:solidFill>
                <a:latin typeface="Abadi"/>
                <a:ea typeface="+mn-lt"/>
                <a:cs typeface="+mn-lt"/>
              </a:rPr>
              <a:t>Flight number and orbit type</a:t>
            </a:r>
            <a:endParaRPr lang="en-US" sz="1900">
              <a:solidFill>
                <a:schemeClr val="tx1">
                  <a:lumMod val="95000"/>
                  <a:lumOff val="5000"/>
                </a:schemeClr>
              </a:solidFill>
              <a:latin typeface="Abadi"/>
            </a:endParaRPr>
          </a:p>
          <a:p>
            <a:r>
              <a:rPr lang="en-US" sz="1900" dirty="0">
                <a:solidFill>
                  <a:schemeClr val="tx1">
                    <a:lumMod val="95000"/>
                    <a:lumOff val="5000"/>
                  </a:schemeClr>
                </a:solidFill>
                <a:latin typeface="Abadi"/>
                <a:ea typeface="+mn-lt"/>
                <a:cs typeface="+mn-lt"/>
              </a:rPr>
              <a:t>Launch success yearly trend</a:t>
            </a:r>
          </a:p>
          <a:p>
            <a:pPr marL="0" indent="0">
              <a:buNone/>
            </a:pPr>
            <a:endParaRPr lang="en-US" sz="1900" dirty="0">
              <a:solidFill>
                <a:schemeClr val="tx1">
                  <a:lumMod val="95000"/>
                  <a:lumOff val="5000"/>
                </a:schemeClr>
              </a:solidFill>
              <a:latin typeface="Abadi"/>
              <a:ea typeface="Calibri"/>
              <a:cs typeface="Calibri"/>
            </a:endParaRPr>
          </a:p>
          <a:p>
            <a:pPr marL="0" indent="0">
              <a:buNone/>
            </a:pPr>
            <a:r>
              <a:rPr lang="en-US" sz="1900" dirty="0">
                <a:solidFill>
                  <a:schemeClr val="tx1">
                    <a:lumMod val="95000"/>
                    <a:lumOff val="5000"/>
                  </a:schemeClr>
                </a:solidFill>
                <a:latin typeface="Abadi"/>
                <a:ea typeface="Calibri"/>
                <a:cs typeface="Calibri"/>
              </a:rPr>
              <a:t>The link to the notebook is </a:t>
            </a:r>
            <a:r>
              <a:rPr lang="en-US" sz="1900" dirty="0">
                <a:solidFill>
                  <a:schemeClr val="tx1">
                    <a:lumMod val="95000"/>
                    <a:lumOff val="5000"/>
                  </a:schemeClr>
                </a:solidFill>
                <a:latin typeface="Abadi"/>
                <a:ea typeface="Calibri"/>
                <a:cs typeface="Calibri"/>
                <a:hlinkClick r:id="rId3">
                  <a:extLst>
                    <a:ext uri="{A12FA001-AC4F-418D-AE19-62706E023703}">
                      <ahyp:hlinkClr xmlns:ahyp="http://schemas.microsoft.com/office/drawing/2018/hyperlinkcolor" val="tx"/>
                    </a:ext>
                  </a:extLst>
                </a:hlinkClick>
              </a:rPr>
              <a:t>M1.3.labs-jupyter-spacex-Data wrangling.ipynb</a:t>
            </a:r>
            <a:endParaRPr lang="en-US" sz="1900" dirty="0">
              <a:solidFill>
                <a:schemeClr val="tx1">
                  <a:lumMod val="95000"/>
                  <a:lumOff val="5000"/>
                </a:schemeClr>
              </a:solidFill>
              <a:latin typeface="Abadi"/>
              <a:ea typeface="Calibri"/>
              <a:cs typeface="Calibr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pic>
        <p:nvPicPr>
          <p:cNvPr id="2" name="Picture 1" descr="A graph of different colored bars&#10;&#10;Description automatically generated">
            <a:extLst>
              <a:ext uri="{FF2B5EF4-FFF2-40B4-BE49-F238E27FC236}">
                <a16:creationId xmlns:a16="http://schemas.microsoft.com/office/drawing/2014/main" id="{363E06CC-8DBC-41D3-5072-DD39F76AC444}"/>
              </a:ext>
            </a:extLst>
          </p:cNvPr>
          <p:cNvPicPr>
            <a:picLocks noChangeAspect="1"/>
          </p:cNvPicPr>
          <p:nvPr/>
        </p:nvPicPr>
        <p:blipFill>
          <a:blip r:embed="rId4"/>
          <a:stretch>
            <a:fillRect/>
          </a:stretch>
        </p:blipFill>
        <p:spPr>
          <a:xfrm>
            <a:off x="6096000" y="1546377"/>
            <a:ext cx="4734394" cy="2366166"/>
          </a:xfrm>
          <a:prstGeom prst="rect">
            <a:avLst/>
          </a:prstGeom>
        </p:spPr>
      </p:pic>
      <p:pic>
        <p:nvPicPr>
          <p:cNvPr id="6" name="Picture 5" descr="A graph with green line&#10;&#10;Description automatically generated">
            <a:extLst>
              <a:ext uri="{FF2B5EF4-FFF2-40B4-BE49-F238E27FC236}">
                <a16:creationId xmlns:a16="http://schemas.microsoft.com/office/drawing/2014/main" id="{B95EF292-2F8A-358C-FDCE-C815BC230D42}"/>
              </a:ext>
            </a:extLst>
          </p:cNvPr>
          <p:cNvPicPr>
            <a:picLocks noChangeAspect="1"/>
          </p:cNvPicPr>
          <p:nvPr/>
        </p:nvPicPr>
        <p:blipFill>
          <a:blip r:embed="rId5"/>
          <a:stretch>
            <a:fillRect/>
          </a:stretch>
        </p:blipFill>
        <p:spPr>
          <a:xfrm>
            <a:off x="6094350" y="4041565"/>
            <a:ext cx="4739578" cy="231665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dirty="0"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4280"/>
            <a:ext cx="9745589" cy="4351338"/>
          </a:xfrm>
          <a:prstGeom prst="rect">
            <a:avLst/>
          </a:prstGeom>
        </p:spPr>
        <p:txBody>
          <a:bodyPr lIns="91440" tIns="45720" rIns="91440" bIns="45720" anchor="t"/>
          <a:lstStyle/>
          <a:p>
            <a:pPr marL="0" indent="0">
              <a:buNone/>
            </a:pPr>
            <a:r>
              <a:rPr lang="en-US" sz="1900" dirty="0">
                <a:solidFill>
                  <a:schemeClr val="tx1">
                    <a:lumMod val="95000"/>
                    <a:lumOff val="5000"/>
                  </a:schemeClr>
                </a:solidFill>
                <a:latin typeface="Abadi"/>
                <a:ea typeface="+mn-lt"/>
                <a:cs typeface="+mn-lt"/>
              </a:rPr>
              <a:t>Utilized Exploratory Data Analysis (EDA) with SQL to extract meaningful insights from the dataset. Formulated queries to unveil key information, such as:</a:t>
            </a:r>
            <a:endParaRPr lang="en-US" sz="1900">
              <a:solidFill>
                <a:schemeClr val="tx1">
                  <a:lumMod val="95000"/>
                  <a:lumOff val="5000"/>
                </a:schemeClr>
              </a:solidFill>
              <a:latin typeface="Abadi"/>
            </a:endParaRPr>
          </a:p>
          <a:p>
            <a:pPr>
              <a:buFont typeface="Wingdings"/>
              <a:buChar char="v"/>
            </a:pPr>
            <a:r>
              <a:rPr lang="en-US" sz="1900" dirty="0">
                <a:solidFill>
                  <a:schemeClr val="tx1">
                    <a:lumMod val="95000"/>
                    <a:lumOff val="5000"/>
                  </a:schemeClr>
                </a:solidFill>
                <a:latin typeface="Abadi"/>
                <a:ea typeface="+mn-lt"/>
                <a:cs typeface="+mn-lt"/>
              </a:rPr>
              <a:t>Identifying unique launch site names in the space mission.</a:t>
            </a:r>
            <a:endParaRPr lang="en-US" sz="1900">
              <a:solidFill>
                <a:schemeClr val="tx1">
                  <a:lumMod val="95000"/>
                  <a:lumOff val="5000"/>
                </a:schemeClr>
              </a:solidFill>
              <a:latin typeface="Abadi"/>
            </a:endParaRPr>
          </a:p>
          <a:p>
            <a:pPr>
              <a:buFont typeface="Wingdings"/>
              <a:buChar char="v"/>
            </a:pPr>
            <a:r>
              <a:rPr lang="en-US" sz="1900" dirty="0">
                <a:solidFill>
                  <a:schemeClr val="tx1">
                    <a:lumMod val="95000"/>
                    <a:lumOff val="5000"/>
                  </a:schemeClr>
                </a:solidFill>
                <a:latin typeface="Abadi"/>
                <a:ea typeface="+mn-lt"/>
                <a:cs typeface="+mn-lt"/>
              </a:rPr>
              <a:t>Determining the total payload mass carried by boosters launched by NASA (CRS).</a:t>
            </a:r>
            <a:endParaRPr lang="en-US" sz="1900">
              <a:solidFill>
                <a:schemeClr val="tx1">
                  <a:lumMod val="95000"/>
                  <a:lumOff val="5000"/>
                </a:schemeClr>
              </a:solidFill>
              <a:latin typeface="Abadi"/>
            </a:endParaRPr>
          </a:p>
          <a:p>
            <a:pPr>
              <a:buFont typeface="Wingdings"/>
              <a:buChar char="v"/>
            </a:pPr>
            <a:r>
              <a:rPr lang="en-US" sz="1900" dirty="0">
                <a:solidFill>
                  <a:schemeClr val="tx1">
                    <a:lumMod val="95000"/>
                    <a:lumOff val="5000"/>
                  </a:schemeClr>
                </a:solidFill>
                <a:latin typeface="Abadi"/>
                <a:ea typeface="+mn-lt"/>
                <a:cs typeface="+mn-lt"/>
              </a:rPr>
              <a:t>Calculating the average payload mass carried by booster version F9 v1.1.</a:t>
            </a:r>
            <a:endParaRPr lang="en-US" sz="1900">
              <a:solidFill>
                <a:schemeClr val="tx1">
                  <a:lumMod val="95000"/>
                  <a:lumOff val="5000"/>
                </a:schemeClr>
              </a:solidFill>
              <a:latin typeface="Abadi"/>
            </a:endParaRPr>
          </a:p>
          <a:p>
            <a:pPr>
              <a:buFont typeface="Wingdings"/>
              <a:buChar char="v"/>
            </a:pPr>
            <a:r>
              <a:rPr lang="en-US" sz="1900" dirty="0">
                <a:solidFill>
                  <a:schemeClr val="tx1">
                    <a:lumMod val="95000"/>
                    <a:lumOff val="5000"/>
                  </a:schemeClr>
                </a:solidFill>
                <a:latin typeface="Abadi"/>
                <a:ea typeface="+mn-lt"/>
                <a:cs typeface="+mn-lt"/>
              </a:rPr>
              <a:t>Analyzing the total number of successful and failed mission outcomes.</a:t>
            </a:r>
            <a:endParaRPr lang="en-US" sz="1900">
              <a:solidFill>
                <a:schemeClr val="tx1">
                  <a:lumMod val="95000"/>
                  <a:lumOff val="5000"/>
                </a:schemeClr>
              </a:solidFill>
              <a:latin typeface="Abadi"/>
            </a:endParaRPr>
          </a:p>
          <a:p>
            <a:pPr>
              <a:buFont typeface="Wingdings"/>
              <a:buChar char="v"/>
            </a:pPr>
            <a:r>
              <a:rPr lang="en-US" sz="1900" dirty="0">
                <a:solidFill>
                  <a:schemeClr val="tx1">
                    <a:lumMod val="95000"/>
                    <a:lumOff val="5000"/>
                  </a:schemeClr>
                </a:solidFill>
                <a:latin typeface="Abadi"/>
                <a:ea typeface="+mn-lt"/>
                <a:cs typeface="+mn-lt"/>
              </a:rPr>
              <a:t>Investigating failed landing outcomes on drone ships, including details on booster versions and launch site names.</a:t>
            </a:r>
            <a:endParaRPr lang="en-US" sz="1900" dirty="0">
              <a:solidFill>
                <a:schemeClr val="tx1">
                  <a:lumMod val="95000"/>
                  <a:lumOff val="5000"/>
                </a:schemeClr>
              </a:solidFill>
              <a:latin typeface="Abadi"/>
            </a:endParaRPr>
          </a:p>
          <a:p>
            <a:pPr marL="0" indent="0">
              <a:buNone/>
            </a:pPr>
            <a:endParaRPr lang="en-US" sz="1900" dirty="0">
              <a:solidFill>
                <a:schemeClr val="tx1">
                  <a:lumMod val="95000"/>
                  <a:lumOff val="5000"/>
                </a:schemeClr>
              </a:solidFill>
              <a:latin typeface="Abadi"/>
              <a:ea typeface="Calibri" panose="020F0502020204030204"/>
              <a:cs typeface="Calibri" panose="020F0502020204030204"/>
            </a:endParaRPr>
          </a:p>
          <a:p>
            <a:pPr marL="0" indent="0">
              <a:buNone/>
            </a:pPr>
            <a:r>
              <a:rPr lang="en-US" sz="1900" dirty="0">
                <a:solidFill>
                  <a:schemeClr val="tx1">
                    <a:lumMod val="95000"/>
                    <a:lumOff val="5000"/>
                  </a:schemeClr>
                </a:solidFill>
                <a:latin typeface="Abadi"/>
                <a:ea typeface="Calibri" panose="020F0502020204030204"/>
                <a:cs typeface="Calibri" panose="020F0502020204030204"/>
              </a:rPr>
              <a:t>The link to the notebook is </a:t>
            </a:r>
            <a:r>
              <a:rPr lang="en-US" sz="1900" dirty="0">
                <a:solidFill>
                  <a:schemeClr val="tx1">
                    <a:lumMod val="95000"/>
                    <a:lumOff val="5000"/>
                  </a:schemeClr>
                </a:solidFill>
                <a:latin typeface="Abadi"/>
                <a:ea typeface="Calibri" panose="020F0502020204030204"/>
                <a:cs typeface="Calibri" panose="020F0502020204030204"/>
                <a:hlinkClick r:id="rId3"/>
              </a:rPr>
              <a:t>M2.1.jupyter-labs-eda-sql-coursera_sqllite.ipynb</a:t>
            </a:r>
            <a:endParaRPr lang="en-US" sz="1900" dirty="0">
              <a:solidFill>
                <a:schemeClr val="tx1">
                  <a:lumMod val="95000"/>
                  <a:lumOff val="5000"/>
                </a:schemeClr>
              </a:solidFill>
              <a:latin typeface="Abadi"/>
              <a:ea typeface="Calibri" panose="020F0502020204030204"/>
              <a:cs typeface="Calibri" panose="020F0502020204030204"/>
            </a:endParaRPr>
          </a:p>
          <a:p>
            <a:pPr>
              <a:buFont typeface="Wingdings" panose="020B0604020202020204" pitchFamily="34" charset="0"/>
              <a:buChar char="v"/>
            </a:pPr>
            <a:endParaRPr lang="en-US">
              <a:ea typeface="Calibri" panose="020F0502020204030204"/>
              <a:cs typeface="Calibri" panose="020F0502020204030204"/>
            </a:endParaRPr>
          </a:p>
          <a:p>
            <a:pPr>
              <a:buFont typeface="Wingdings" panose="020B0604020202020204" pitchFamily="34" charset="0"/>
              <a:buChar char="v"/>
            </a:pPr>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6951" y="1255426"/>
            <a:ext cx="10515600" cy="4963436"/>
          </a:xfrm>
          <a:prstGeom prst="rect">
            <a:avLst/>
          </a:prstGeom>
        </p:spPr>
        <p:txBody>
          <a:bodyPr lIns="91440" tIns="45720" rIns="91440" bIns="45720" anchor="t">
            <a:normAutofit/>
          </a:bodyPr>
          <a:lstStyle/>
          <a:p>
            <a:pPr marL="0" indent="0" algn="just">
              <a:buNone/>
            </a:pPr>
            <a:br>
              <a:rPr lang="en-US" dirty="0"/>
            </a:br>
            <a:r>
              <a:rPr lang="en-US" sz="1900" dirty="0">
                <a:solidFill>
                  <a:schemeClr val="tx1">
                    <a:lumMod val="95000"/>
                    <a:lumOff val="5000"/>
                  </a:schemeClr>
                </a:solidFill>
                <a:latin typeface="Abadi"/>
                <a:ea typeface="+mn-lt"/>
                <a:cs typeface="+mn-lt"/>
              </a:rPr>
              <a:t>• </a:t>
            </a:r>
            <a:r>
              <a:rPr lang="en-US" sz="1900" dirty="0">
                <a:solidFill>
                  <a:schemeClr val="accent6">
                    <a:lumMod val="75000"/>
                  </a:schemeClr>
                </a:solidFill>
                <a:latin typeface="Abadi"/>
                <a:ea typeface="+mn-lt"/>
                <a:cs typeface="+mn-lt"/>
              </a:rPr>
              <a:t>Geospatial Visualization</a:t>
            </a:r>
            <a:r>
              <a:rPr lang="en-US" sz="1900" dirty="0">
                <a:solidFill>
                  <a:schemeClr val="tx1">
                    <a:lumMod val="95000"/>
                    <a:lumOff val="5000"/>
                  </a:schemeClr>
                </a:solidFill>
                <a:latin typeface="Abadi"/>
                <a:ea typeface="+mn-lt"/>
                <a:cs typeface="+mn-lt"/>
              </a:rPr>
              <a:t>: Marked all launch sites on a folium map, incorporating map objects like markers, circles, and lines to signify the success or failure of launches at each site.</a:t>
            </a:r>
            <a:endParaRPr lang="en-US" sz="1900">
              <a:solidFill>
                <a:schemeClr val="tx1">
                  <a:lumMod val="95000"/>
                  <a:lumOff val="5000"/>
                </a:schemeClr>
              </a:solidFill>
              <a:latin typeface="Abadi"/>
            </a:endParaRPr>
          </a:p>
          <a:p>
            <a:pPr marL="0" indent="0" algn="just">
              <a:buNone/>
            </a:pPr>
            <a:r>
              <a:rPr lang="en-US" sz="1900" dirty="0">
                <a:solidFill>
                  <a:schemeClr val="tx1">
                    <a:lumMod val="95000"/>
                    <a:lumOff val="5000"/>
                  </a:schemeClr>
                </a:solidFill>
                <a:latin typeface="Abadi"/>
                <a:ea typeface="+mn-lt"/>
                <a:cs typeface="+mn-lt"/>
              </a:rPr>
              <a:t>•</a:t>
            </a:r>
            <a:r>
              <a:rPr lang="en-US" sz="1900" dirty="0">
                <a:solidFill>
                  <a:schemeClr val="accent6">
                    <a:lumMod val="75000"/>
                  </a:schemeClr>
                </a:solidFill>
                <a:latin typeface="Abadi"/>
                <a:ea typeface="+mn-lt"/>
                <a:cs typeface="+mn-lt"/>
              </a:rPr>
              <a:t> Feature Assignment</a:t>
            </a:r>
            <a:r>
              <a:rPr lang="en-US" sz="1900" dirty="0">
                <a:solidFill>
                  <a:schemeClr val="tx1">
                    <a:lumMod val="95000"/>
                    <a:lumOff val="5000"/>
                  </a:schemeClr>
                </a:solidFill>
                <a:latin typeface="Abadi"/>
                <a:ea typeface="+mn-lt"/>
                <a:cs typeface="+mn-lt"/>
              </a:rPr>
              <a:t>: Assigned launch outcomes (failure or success) to classes 0 and 1, with 0 representing failure and 1 representing success.</a:t>
            </a:r>
            <a:endParaRPr lang="en-US" sz="1900">
              <a:solidFill>
                <a:schemeClr val="tx1">
                  <a:lumMod val="95000"/>
                  <a:lumOff val="5000"/>
                </a:schemeClr>
              </a:solidFill>
              <a:latin typeface="Abadi"/>
            </a:endParaRPr>
          </a:p>
          <a:p>
            <a:pPr marL="0" indent="0" algn="just">
              <a:buNone/>
            </a:pPr>
            <a:r>
              <a:rPr lang="en-US" sz="1900" dirty="0">
                <a:solidFill>
                  <a:schemeClr val="tx1">
                    <a:lumMod val="95000"/>
                    <a:lumOff val="5000"/>
                  </a:schemeClr>
                </a:solidFill>
                <a:latin typeface="Abadi"/>
                <a:ea typeface="+mn-lt"/>
                <a:cs typeface="+mn-lt"/>
              </a:rPr>
              <a:t>• </a:t>
            </a:r>
            <a:r>
              <a:rPr lang="en-US" sz="1900" dirty="0">
                <a:solidFill>
                  <a:schemeClr val="accent6">
                    <a:lumMod val="75000"/>
                  </a:schemeClr>
                </a:solidFill>
                <a:latin typeface="Abadi"/>
                <a:ea typeface="+mn-lt"/>
                <a:cs typeface="+mn-lt"/>
              </a:rPr>
              <a:t>Success Rate Identification</a:t>
            </a:r>
            <a:r>
              <a:rPr lang="en-US" sz="1900" dirty="0">
                <a:solidFill>
                  <a:schemeClr val="tx1">
                    <a:lumMod val="95000"/>
                    <a:lumOff val="5000"/>
                  </a:schemeClr>
                </a:solidFill>
                <a:latin typeface="Abadi"/>
                <a:ea typeface="+mn-lt"/>
                <a:cs typeface="+mn-lt"/>
              </a:rPr>
              <a:t>: Utilized color-labeled marker clusters to pinpoint launch sites with relatively high success rates.</a:t>
            </a:r>
            <a:endParaRPr lang="en-US" sz="1900">
              <a:solidFill>
                <a:schemeClr val="tx1">
                  <a:lumMod val="95000"/>
                  <a:lumOff val="5000"/>
                </a:schemeClr>
              </a:solidFill>
              <a:latin typeface="Abadi"/>
            </a:endParaRPr>
          </a:p>
          <a:p>
            <a:pPr marL="0" indent="0" algn="just">
              <a:buNone/>
            </a:pPr>
            <a:r>
              <a:rPr lang="en-US" sz="1900" dirty="0">
                <a:solidFill>
                  <a:schemeClr val="tx1">
                    <a:lumMod val="95000"/>
                    <a:lumOff val="5000"/>
                  </a:schemeClr>
                </a:solidFill>
                <a:latin typeface="Abadi"/>
                <a:ea typeface="+mn-lt"/>
                <a:cs typeface="+mn-lt"/>
              </a:rPr>
              <a:t>• </a:t>
            </a:r>
            <a:r>
              <a:rPr lang="en-US" sz="1900" dirty="0">
                <a:solidFill>
                  <a:schemeClr val="accent6">
                    <a:lumMod val="75000"/>
                  </a:schemeClr>
                </a:solidFill>
                <a:latin typeface="Abadi"/>
                <a:ea typeface="+mn-lt"/>
                <a:cs typeface="+mn-lt"/>
              </a:rPr>
              <a:t>Proximity Analysis</a:t>
            </a:r>
            <a:r>
              <a:rPr lang="en-US" sz="1900" dirty="0">
                <a:solidFill>
                  <a:schemeClr val="tx1">
                    <a:lumMod val="95000"/>
                    <a:lumOff val="5000"/>
                  </a:schemeClr>
                </a:solidFill>
                <a:latin typeface="Abadi"/>
                <a:ea typeface="+mn-lt"/>
                <a:cs typeface="+mn-lt"/>
              </a:rPr>
              <a:t>: Calculated distances between launch sites and their surroundings, addressing questions such as:</a:t>
            </a:r>
            <a:endParaRPr lang="en-US" sz="1900">
              <a:solidFill>
                <a:schemeClr val="tx1">
                  <a:lumMod val="95000"/>
                  <a:lumOff val="5000"/>
                </a:schemeClr>
              </a:solidFill>
              <a:latin typeface="Abadi"/>
            </a:endParaRPr>
          </a:p>
          <a:p>
            <a:pPr marL="0" indent="0" algn="just">
              <a:buNone/>
            </a:pPr>
            <a:r>
              <a:rPr lang="en-US" sz="1900" dirty="0">
                <a:solidFill>
                  <a:schemeClr val="tx1">
                    <a:lumMod val="95000"/>
                    <a:lumOff val="5000"/>
                  </a:schemeClr>
                </a:solidFill>
                <a:latin typeface="Abadi"/>
                <a:ea typeface="+mn-lt"/>
                <a:cs typeface="+mn-lt"/>
              </a:rPr>
              <a:t>  </a:t>
            </a:r>
            <a:r>
              <a:rPr lang="en-US" sz="1900" b="1" dirty="0">
                <a:solidFill>
                  <a:schemeClr val="tx1">
                    <a:lumMod val="95000"/>
                    <a:lumOff val="5000"/>
                  </a:schemeClr>
                </a:solidFill>
                <a:latin typeface="Abadi"/>
                <a:ea typeface="+mn-lt"/>
                <a:cs typeface="+mn-lt"/>
              </a:rPr>
              <a:t>-</a:t>
            </a:r>
            <a:r>
              <a:rPr lang="en-US" sz="1900" dirty="0">
                <a:solidFill>
                  <a:schemeClr val="tx1">
                    <a:lumMod val="95000"/>
                    <a:lumOff val="5000"/>
                  </a:schemeClr>
                </a:solidFill>
                <a:latin typeface="Abadi"/>
                <a:ea typeface="+mn-lt"/>
                <a:cs typeface="+mn-lt"/>
              </a:rPr>
              <a:t> Are launch sites situated near railways, highways, and coastlines?</a:t>
            </a:r>
            <a:endParaRPr lang="en-US" sz="1900" dirty="0">
              <a:solidFill>
                <a:schemeClr val="tx1">
                  <a:lumMod val="95000"/>
                  <a:lumOff val="5000"/>
                </a:schemeClr>
              </a:solidFill>
              <a:latin typeface="Abadi"/>
            </a:endParaRPr>
          </a:p>
          <a:p>
            <a:pPr marL="0" indent="0" algn="just">
              <a:buNone/>
            </a:pPr>
            <a:r>
              <a:rPr lang="en-US" sz="1900" dirty="0">
                <a:solidFill>
                  <a:schemeClr val="tx1">
                    <a:lumMod val="95000"/>
                    <a:lumOff val="5000"/>
                  </a:schemeClr>
                </a:solidFill>
                <a:latin typeface="Abadi"/>
                <a:ea typeface="+mn-lt"/>
                <a:cs typeface="+mn-lt"/>
              </a:rPr>
              <a:t> </a:t>
            </a:r>
            <a:r>
              <a:rPr lang="en-US" sz="1900" b="1" dirty="0">
                <a:solidFill>
                  <a:schemeClr val="tx1">
                    <a:lumMod val="95000"/>
                    <a:lumOff val="5000"/>
                  </a:schemeClr>
                </a:solidFill>
                <a:latin typeface="Abadi"/>
                <a:ea typeface="+mn-lt"/>
                <a:cs typeface="+mn-lt"/>
              </a:rPr>
              <a:t> -</a:t>
            </a:r>
            <a:r>
              <a:rPr lang="en-US" sz="1900" dirty="0">
                <a:solidFill>
                  <a:schemeClr val="tx1">
                    <a:lumMod val="95000"/>
                    <a:lumOff val="5000"/>
                  </a:schemeClr>
                </a:solidFill>
                <a:latin typeface="Abadi"/>
                <a:ea typeface="+mn-lt"/>
                <a:cs typeface="+mn-lt"/>
              </a:rPr>
              <a:t> Do launch sites maintain a specific distance from cities?</a:t>
            </a:r>
            <a:endParaRPr lang="en-US" sz="1900" dirty="0">
              <a:solidFill>
                <a:schemeClr val="tx1">
                  <a:lumMod val="95000"/>
                  <a:lumOff val="5000"/>
                </a:schemeClr>
              </a:solidFill>
              <a:latin typeface="Abadi"/>
            </a:endParaRPr>
          </a:p>
          <a:p>
            <a:pPr marL="0" indent="0" algn="just">
              <a:buNone/>
            </a:pPr>
            <a:endParaRPr lang="en-US" sz="1900" dirty="0">
              <a:solidFill>
                <a:schemeClr val="tx1">
                  <a:lumMod val="95000"/>
                  <a:lumOff val="5000"/>
                </a:schemeClr>
              </a:solidFill>
              <a:latin typeface="Abadi" panose="020B0604020104020204" pitchFamily="34" charset="0"/>
              <a:ea typeface="Calibri"/>
              <a:cs typeface="Calibri"/>
            </a:endParaRPr>
          </a:p>
          <a:p>
            <a:pPr marL="0" indent="0" algn="just">
              <a:buNone/>
            </a:pPr>
            <a:r>
              <a:rPr lang="en-US" sz="1900" dirty="0">
                <a:solidFill>
                  <a:schemeClr val="tx1">
                    <a:lumMod val="95000"/>
                    <a:lumOff val="5000"/>
                  </a:schemeClr>
                </a:solidFill>
                <a:latin typeface="Abadi"/>
                <a:ea typeface="Calibri"/>
                <a:cs typeface="Calibri"/>
              </a:rPr>
              <a:t>The link to the notebook is </a:t>
            </a:r>
            <a:r>
              <a:rPr lang="en-US" sz="1900" dirty="0">
                <a:solidFill>
                  <a:schemeClr val="tx1">
                    <a:lumMod val="95000"/>
                    <a:lumOff val="5000"/>
                  </a:schemeClr>
                </a:solidFill>
                <a:latin typeface="Abadi"/>
                <a:ea typeface="Calibri"/>
                <a:cs typeface="Calibri"/>
                <a:hlinkClick r:id="rId3"/>
              </a:rPr>
              <a:t>M3.1.lab_jupyter_launch_site_location.ipynb</a:t>
            </a:r>
            <a:endParaRPr lang="en-US" sz="1900" dirty="0">
              <a:solidFill>
                <a:schemeClr val="tx1">
                  <a:lumMod val="95000"/>
                  <a:lumOff val="5000"/>
                </a:schemeClr>
              </a:solidFill>
              <a:latin typeface="Abadi" panose="020B0604020104020204" pitchFamily="34" charset="0"/>
              <a:ea typeface="Calibri"/>
              <a:cs typeface="Calibri"/>
            </a:endParaRPr>
          </a:p>
          <a:p>
            <a:pPr marL="0" indent="0" algn="just">
              <a:lnSpc>
                <a:spcPct val="100000"/>
              </a:lnSpc>
              <a:spcBef>
                <a:spcPts val="1400"/>
              </a:spcBef>
              <a:buNone/>
            </a:pPr>
            <a:endParaRPr lang="en-US" sz="2200" dirty="0">
              <a:solidFill>
                <a:srgbClr val="292929"/>
              </a:solidFill>
              <a:latin typeface="Abadi" panose="020B0604020104020204" pitchFamily="34" charset="0"/>
              <a:ea typeface="Calibri"/>
              <a:cs typeface="Calibri"/>
            </a:endParaRPr>
          </a:p>
          <a:p>
            <a:pPr algn="just"/>
            <a:endParaRPr lang="en-US">
              <a:ea typeface="Calibri" panose="020F0502020204030204"/>
              <a:cs typeface="Calibri" panose="020F0502020204030204"/>
            </a:endParaRPr>
          </a:p>
          <a:p>
            <a:pPr algn="just"/>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
        <p:nvSpPr>
          <p:cNvPr id="6" name="TextBox 5">
            <a:extLst>
              <a:ext uri="{FF2B5EF4-FFF2-40B4-BE49-F238E27FC236}">
                <a16:creationId xmlns:a16="http://schemas.microsoft.com/office/drawing/2014/main" id="{DC87EC15-5F3F-6305-683A-F7AC84B4DA4F}"/>
              </a:ext>
            </a:extLst>
          </p:cNvPr>
          <p:cNvSpPr txBox="1"/>
          <p:nvPr/>
        </p:nvSpPr>
        <p:spPr>
          <a:xfrm>
            <a:off x="774492" y="1576465"/>
            <a:ext cx="8476936"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tx1">
                    <a:lumMod val="95000"/>
                    <a:lumOff val="5000"/>
                  </a:schemeClr>
                </a:solidFill>
                <a:latin typeface="Söhne"/>
              </a:rPr>
              <a:t>• </a:t>
            </a:r>
            <a:r>
              <a:rPr lang="en-US" sz="1900" dirty="0">
                <a:solidFill>
                  <a:schemeClr val="tx1">
                    <a:lumMod val="95000"/>
                    <a:lumOff val="5000"/>
                  </a:schemeClr>
                </a:solidFill>
                <a:latin typeface="Abadi"/>
              </a:rPr>
              <a:t>Developed an interactive dashboard using </a:t>
            </a:r>
            <a:r>
              <a:rPr lang="en-US" sz="1900" err="1">
                <a:solidFill>
                  <a:schemeClr val="tx1">
                    <a:lumMod val="95000"/>
                    <a:lumOff val="5000"/>
                  </a:schemeClr>
                </a:solidFill>
                <a:latin typeface="Abadi"/>
              </a:rPr>
              <a:t>Plotly</a:t>
            </a:r>
            <a:r>
              <a:rPr lang="en-US" sz="1900" dirty="0">
                <a:solidFill>
                  <a:schemeClr val="tx1">
                    <a:lumMod val="95000"/>
                    <a:lumOff val="5000"/>
                  </a:schemeClr>
                </a:solidFill>
                <a:latin typeface="Abadi"/>
              </a:rPr>
              <a:t> Dash.</a:t>
            </a:r>
            <a:endParaRPr lang="en-US">
              <a:solidFill>
                <a:schemeClr val="tx1">
                  <a:lumMod val="95000"/>
                  <a:lumOff val="5000"/>
                </a:schemeClr>
              </a:solidFill>
              <a:ea typeface="Calibri" panose="020F0502020204030204"/>
              <a:cs typeface="Calibri" panose="020F0502020204030204"/>
            </a:endParaRPr>
          </a:p>
          <a:p>
            <a:r>
              <a:rPr lang="en-US" sz="1900" dirty="0">
                <a:solidFill>
                  <a:schemeClr val="tx1">
                    <a:lumMod val="95000"/>
                    <a:lumOff val="5000"/>
                  </a:schemeClr>
                </a:solidFill>
                <a:latin typeface="Abadi"/>
              </a:rPr>
              <a:t>• Created informative visualizations, including:</a:t>
            </a:r>
          </a:p>
          <a:p>
            <a:r>
              <a:rPr lang="en-US" sz="1900" dirty="0">
                <a:solidFill>
                  <a:schemeClr val="tx1">
                    <a:lumMod val="95000"/>
                    <a:lumOff val="5000"/>
                  </a:schemeClr>
                </a:solidFill>
                <a:latin typeface="Abadi"/>
              </a:rPr>
              <a:t>    </a:t>
            </a:r>
            <a:r>
              <a:rPr lang="en-US" sz="1900" b="1" dirty="0">
                <a:solidFill>
                  <a:schemeClr val="tx1">
                    <a:lumMod val="95000"/>
                    <a:lumOff val="5000"/>
                  </a:schemeClr>
                </a:solidFill>
                <a:latin typeface="Abadi"/>
              </a:rPr>
              <a:t>-</a:t>
            </a:r>
            <a:r>
              <a:rPr lang="en-US" sz="1900" dirty="0">
                <a:solidFill>
                  <a:schemeClr val="tx1">
                    <a:lumMod val="95000"/>
                    <a:lumOff val="5000"/>
                  </a:schemeClr>
                </a:solidFill>
                <a:latin typeface="Abadi"/>
              </a:rPr>
              <a:t> Pie charts illustrating the success and failure percentages for specific sites.</a:t>
            </a:r>
          </a:p>
          <a:p>
            <a:r>
              <a:rPr lang="en-US" sz="1900" dirty="0">
                <a:solidFill>
                  <a:schemeClr val="tx1">
                    <a:lumMod val="95000"/>
                    <a:lumOff val="5000"/>
                  </a:schemeClr>
                </a:solidFill>
                <a:latin typeface="Abadi"/>
              </a:rPr>
              <a:t>   </a:t>
            </a:r>
            <a:r>
              <a:rPr lang="en-US" sz="1900" b="1" dirty="0">
                <a:solidFill>
                  <a:schemeClr val="tx1">
                    <a:lumMod val="95000"/>
                    <a:lumOff val="5000"/>
                  </a:schemeClr>
                </a:solidFill>
                <a:latin typeface="Abadi"/>
              </a:rPr>
              <a:t> -</a:t>
            </a:r>
            <a:r>
              <a:rPr lang="en-US" sz="1900" dirty="0">
                <a:solidFill>
                  <a:schemeClr val="tx1">
                    <a:lumMod val="95000"/>
                    <a:lumOff val="5000"/>
                  </a:schemeClr>
                </a:solidFill>
                <a:latin typeface="Abadi"/>
              </a:rPr>
              <a:t> Scatter graphs depicting the relationship between Outcome and Payload            Mass (Kg) for various booster versions.</a:t>
            </a:r>
          </a:p>
          <a:p>
            <a:r>
              <a:rPr lang="en-US" sz="1900" dirty="0">
                <a:solidFill>
                  <a:schemeClr val="tx1">
                    <a:lumMod val="95000"/>
                    <a:lumOff val="5000"/>
                  </a:schemeClr>
                </a:solidFill>
                <a:latin typeface="Abadi"/>
              </a:rPr>
              <a:t>• The link to the notebook is </a:t>
            </a:r>
            <a:r>
              <a:rPr lang="en-US" sz="1900" dirty="0">
                <a:solidFill>
                  <a:schemeClr val="tx1">
                    <a:lumMod val="95000"/>
                    <a:lumOff val="5000"/>
                  </a:schemeClr>
                </a:solidFill>
                <a:latin typeface="Abadi"/>
                <a:hlinkClick r:id="rId3">
                  <a:extLst>
                    <a:ext uri="{A12FA001-AC4F-418D-AE19-62706E023703}">
                      <ahyp:hlinkClr xmlns:ahyp="http://schemas.microsoft.com/office/drawing/2018/hyperlinkcolor" val="tx"/>
                    </a:ext>
                  </a:extLst>
                </a:hlinkClick>
              </a:rPr>
              <a:t>M3.2.Build a Dashboard.ipynb</a:t>
            </a:r>
          </a:p>
        </p:txBody>
      </p:sp>
      <p:pic>
        <p:nvPicPr>
          <p:cNvPr id="10" name="Picture 9" descr="A pie chart with different colored circles&#10;&#10;Description automatically generated">
            <a:extLst>
              <a:ext uri="{FF2B5EF4-FFF2-40B4-BE49-F238E27FC236}">
                <a16:creationId xmlns:a16="http://schemas.microsoft.com/office/drawing/2014/main" id="{F6F6FFD8-DC6F-0103-4DA0-BCF6A1A0729E}"/>
              </a:ext>
            </a:extLst>
          </p:cNvPr>
          <p:cNvPicPr>
            <a:picLocks noChangeAspect="1"/>
          </p:cNvPicPr>
          <p:nvPr/>
        </p:nvPicPr>
        <p:blipFill>
          <a:blip r:embed="rId4"/>
          <a:stretch>
            <a:fillRect/>
          </a:stretch>
        </p:blipFill>
        <p:spPr>
          <a:xfrm>
            <a:off x="2774830" y="3571506"/>
            <a:ext cx="6096000" cy="2849252"/>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dirty="0"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1900">
                <a:solidFill>
                  <a:schemeClr val="tx1">
                    <a:lumMod val="95000"/>
                    <a:lumOff val="5000"/>
                  </a:schemeClr>
                </a:solidFill>
                <a:latin typeface="Abadi"/>
                <a:ea typeface="+mn-lt"/>
                <a:cs typeface="+mn-lt"/>
              </a:rPr>
              <a:t>Employed </a:t>
            </a:r>
            <a:r>
              <a:rPr lang="en-US" sz="1900" err="1">
                <a:solidFill>
                  <a:schemeClr val="tx1">
                    <a:lumMod val="95000"/>
                    <a:lumOff val="5000"/>
                  </a:schemeClr>
                </a:solidFill>
                <a:latin typeface="Abadi"/>
                <a:ea typeface="+mn-lt"/>
                <a:cs typeface="+mn-lt"/>
              </a:rPr>
              <a:t>numpy</a:t>
            </a:r>
            <a:r>
              <a:rPr lang="en-US" sz="1900" dirty="0">
                <a:solidFill>
                  <a:schemeClr val="tx1">
                    <a:lumMod val="95000"/>
                    <a:lumOff val="5000"/>
                  </a:schemeClr>
                </a:solidFill>
                <a:latin typeface="Abadi"/>
                <a:ea typeface="+mn-lt"/>
                <a:cs typeface="+mn-lt"/>
              </a:rPr>
              <a:t> and pandas for data loading, transformation, and splitting into training and testing sets.</a:t>
            </a:r>
            <a:endParaRPr lang="en-US" sz="1900">
              <a:solidFill>
                <a:schemeClr val="tx1">
                  <a:lumMod val="95000"/>
                  <a:lumOff val="5000"/>
                </a:schemeClr>
              </a:solidFill>
              <a:latin typeface="Abadi"/>
            </a:endParaRPr>
          </a:p>
          <a:p>
            <a:r>
              <a:rPr lang="en-US" sz="1900">
                <a:solidFill>
                  <a:schemeClr val="tx1">
                    <a:lumMod val="95000"/>
                    <a:lumOff val="5000"/>
                  </a:schemeClr>
                </a:solidFill>
                <a:latin typeface="Abadi"/>
                <a:ea typeface="+mn-lt"/>
                <a:cs typeface="+mn-lt"/>
              </a:rPr>
              <a:t>Constructed diverse machine learning models, optimizing hyperparameters through </a:t>
            </a:r>
            <a:r>
              <a:rPr lang="en-US" sz="1900" err="1">
                <a:solidFill>
                  <a:schemeClr val="tx1">
                    <a:lumMod val="95000"/>
                    <a:lumOff val="5000"/>
                  </a:schemeClr>
                </a:solidFill>
                <a:latin typeface="Abadi"/>
                <a:ea typeface="+mn-lt"/>
                <a:cs typeface="+mn-lt"/>
              </a:rPr>
              <a:t>GridSearchCV</a:t>
            </a:r>
            <a:r>
              <a:rPr lang="en-US" sz="1900" dirty="0">
                <a:solidFill>
                  <a:schemeClr val="tx1">
                    <a:lumMod val="95000"/>
                    <a:lumOff val="5000"/>
                  </a:schemeClr>
                </a:solidFill>
                <a:latin typeface="Abadi"/>
                <a:ea typeface="+mn-lt"/>
                <a:cs typeface="+mn-lt"/>
              </a:rPr>
              <a:t>.</a:t>
            </a:r>
            <a:endParaRPr lang="en-US" sz="1900">
              <a:solidFill>
                <a:schemeClr val="tx1">
                  <a:lumMod val="95000"/>
                  <a:lumOff val="5000"/>
                </a:schemeClr>
              </a:solidFill>
              <a:latin typeface="Abadi"/>
            </a:endParaRPr>
          </a:p>
          <a:p>
            <a:r>
              <a:rPr lang="en-US" sz="1900">
                <a:solidFill>
                  <a:schemeClr val="tx1">
                    <a:lumMod val="95000"/>
                    <a:lumOff val="5000"/>
                  </a:schemeClr>
                </a:solidFill>
                <a:latin typeface="Abadi"/>
                <a:ea typeface="+mn-lt"/>
                <a:cs typeface="+mn-lt"/>
              </a:rPr>
              <a:t>Evaluated models based on accuracy, continually enhancing performance through feature </a:t>
            </a:r>
            <a:r>
              <a:rPr lang="en-US" sz="1900" dirty="0">
                <a:solidFill>
                  <a:schemeClr val="tx1">
                    <a:lumMod val="95000"/>
                    <a:lumOff val="5000"/>
                  </a:schemeClr>
                </a:solidFill>
                <a:latin typeface="Abadi"/>
                <a:ea typeface="+mn-lt"/>
                <a:cs typeface="+mn-lt"/>
              </a:rPr>
              <a:t>engineering and algorithm tuning.</a:t>
            </a:r>
            <a:endParaRPr lang="en-US" sz="1900">
              <a:solidFill>
                <a:schemeClr val="tx1">
                  <a:lumMod val="95000"/>
                  <a:lumOff val="5000"/>
                </a:schemeClr>
              </a:solidFill>
              <a:latin typeface="Abadi"/>
            </a:endParaRPr>
          </a:p>
          <a:p>
            <a:r>
              <a:rPr lang="en-US" sz="1900">
                <a:solidFill>
                  <a:schemeClr val="tx1">
                    <a:lumMod val="95000"/>
                    <a:lumOff val="5000"/>
                  </a:schemeClr>
                </a:solidFill>
                <a:latin typeface="Abadi"/>
                <a:ea typeface="+mn-lt"/>
                <a:cs typeface="+mn-lt"/>
              </a:rPr>
              <a:t>Identified the most effective classification model.</a:t>
            </a:r>
            <a:endParaRPr lang="en-US" sz="1900">
              <a:solidFill>
                <a:schemeClr val="tx1">
                  <a:lumMod val="95000"/>
                  <a:lumOff val="5000"/>
                </a:schemeClr>
              </a:solidFill>
              <a:latin typeface="Abadi"/>
            </a:endParaRPr>
          </a:p>
          <a:p>
            <a:r>
              <a:rPr lang="en-US" sz="1900">
                <a:solidFill>
                  <a:schemeClr val="tx1">
                    <a:lumMod val="95000"/>
                    <a:lumOff val="5000"/>
                  </a:schemeClr>
                </a:solidFill>
                <a:latin typeface="Abadi"/>
                <a:ea typeface="+mn-lt"/>
                <a:cs typeface="+mn-lt"/>
              </a:rPr>
              <a:t>The link to the notebook is </a:t>
            </a:r>
            <a:r>
              <a:rPr lang="en-US" sz="1900" dirty="0">
                <a:solidFill>
                  <a:schemeClr val="tx1">
                    <a:lumMod val="95000"/>
                    <a:lumOff val="5000"/>
                  </a:schemeClr>
                </a:solidFill>
                <a:latin typeface="Abadi"/>
                <a:ea typeface="+mn-lt"/>
                <a:cs typeface="+mn-lt"/>
                <a:hlinkClick r:id="rId3"/>
              </a:rPr>
              <a:t>M4.1.SpaceX_Machine_Learning_Prediction_Part_5.jupyterlite.ipynb</a:t>
            </a:r>
            <a:endParaRPr lang="en-US" sz="1900">
              <a:solidFill>
                <a:schemeClr val="tx1">
                  <a:lumMod val="95000"/>
                  <a:lumOff val="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373768" y="4065758"/>
            <a:ext cx="4771178" cy="11601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pic>
        <p:nvPicPr>
          <p:cNvPr id="6" name="Picture 5" descr="A graph of flight number and launch size&#10;&#10;Description automatically generated">
            <a:extLst>
              <a:ext uri="{FF2B5EF4-FFF2-40B4-BE49-F238E27FC236}">
                <a16:creationId xmlns:a16="http://schemas.microsoft.com/office/drawing/2014/main" id="{3713D332-97D0-BB07-E599-083FA27A1441}"/>
              </a:ext>
            </a:extLst>
          </p:cNvPr>
          <p:cNvPicPr>
            <a:picLocks noChangeAspect="1"/>
          </p:cNvPicPr>
          <p:nvPr/>
        </p:nvPicPr>
        <p:blipFill>
          <a:blip r:embed="rId2"/>
          <a:stretch>
            <a:fillRect/>
          </a:stretch>
        </p:blipFill>
        <p:spPr>
          <a:xfrm>
            <a:off x="1287906" y="923279"/>
            <a:ext cx="9112783" cy="2450160"/>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22" name="Arc 21">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33013" y="3761855"/>
            <a:ext cx="5758030" cy="1765630"/>
          </a:xfrm>
          <a:prstGeom prst="rect">
            <a:avLst/>
          </a:prstGeom>
        </p:spPr>
        <p:txBody>
          <a:bodyPr vert="horz" lIns="91440" tIns="45720" rIns="91440" bIns="45720" rtlCol="0">
            <a:normAutofit/>
          </a:bodyPr>
          <a:lstStyle/>
          <a:p>
            <a:pPr>
              <a:spcBef>
                <a:spcPts val="1400"/>
              </a:spcBef>
            </a:pPr>
            <a:r>
              <a:rPr lang="en-US"/>
              <a:t>From the plot, we found that the larger the flight amount at a launch site, the greater the success rate at a launch site.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13283" y="4110444"/>
            <a:ext cx="3981854" cy="14420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descr="A graph of a mass&#10;&#10;Description automatically generated">
            <a:extLst>
              <a:ext uri="{FF2B5EF4-FFF2-40B4-BE49-F238E27FC236}">
                <a16:creationId xmlns:a16="http://schemas.microsoft.com/office/drawing/2014/main" id="{BF22C110-9E9A-D9A8-A860-5ADE86DA3B6F}"/>
              </a:ext>
            </a:extLst>
          </p:cNvPr>
          <p:cNvPicPr>
            <a:picLocks noChangeAspect="1"/>
          </p:cNvPicPr>
          <p:nvPr/>
        </p:nvPicPr>
        <p:blipFill>
          <a:blip r:embed="rId2"/>
          <a:stretch>
            <a:fillRect/>
          </a:stretch>
        </p:blipFill>
        <p:spPr>
          <a:xfrm>
            <a:off x="659914" y="715496"/>
            <a:ext cx="10872172" cy="2935487"/>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a:t>The greater the payload mass for launch site CCAFS SLC 40 the higher the success rate for the rocket.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Outline</a:t>
            </a:r>
          </a:p>
        </p:txBody>
      </p:sp>
      <p:sp>
        <p:nvSpPr>
          <p:cNvPr id="28" name="Arc 27">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3" name="Graphic 22" descr="Open Enrollment">
            <a:extLst>
              <a:ext uri="{FF2B5EF4-FFF2-40B4-BE49-F238E27FC236}">
                <a16:creationId xmlns:a16="http://schemas.microsoft.com/office/drawing/2014/main" id="{DD3C38B1-F937-7D10-0EDE-B6CDF5E7B6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17264" y="721069"/>
            <a:ext cx="2957472"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70835" y="3998019"/>
            <a:ext cx="6382966" cy="2216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500">
                <a:solidFill>
                  <a:schemeClr val="tx1"/>
                </a:solidFill>
                <a:latin typeface="+mn-lt"/>
              </a:rPr>
              <a:t>Executive Summary</a:t>
            </a:r>
          </a:p>
          <a:p>
            <a:pPr>
              <a:spcBef>
                <a:spcPts val="1400"/>
              </a:spcBef>
              <a:buFont typeface="Arial" panose="020B0604020202020204" pitchFamily="34" charset="0"/>
              <a:buChar char="•"/>
            </a:pPr>
            <a:r>
              <a:rPr lang="en-US" sz="1500">
                <a:solidFill>
                  <a:schemeClr val="tx1"/>
                </a:solidFill>
                <a:latin typeface="+mn-lt"/>
              </a:rPr>
              <a:t>Introduction</a:t>
            </a:r>
          </a:p>
          <a:p>
            <a:pPr>
              <a:spcBef>
                <a:spcPts val="1400"/>
              </a:spcBef>
              <a:buFont typeface="Arial" panose="020B0604020202020204" pitchFamily="34" charset="0"/>
              <a:buChar char="•"/>
            </a:pPr>
            <a:r>
              <a:rPr lang="en-US" sz="1500">
                <a:solidFill>
                  <a:schemeClr val="tx1"/>
                </a:solidFill>
                <a:latin typeface="+mn-lt"/>
              </a:rPr>
              <a:t>Methodology</a:t>
            </a:r>
          </a:p>
          <a:p>
            <a:pPr>
              <a:spcBef>
                <a:spcPts val="1400"/>
              </a:spcBef>
              <a:buFont typeface="Arial" panose="020B0604020202020204" pitchFamily="34" charset="0"/>
              <a:buChar char="•"/>
            </a:pPr>
            <a:r>
              <a:rPr lang="en-US" sz="1500">
                <a:solidFill>
                  <a:schemeClr val="tx1"/>
                </a:solidFill>
                <a:latin typeface="+mn-lt"/>
              </a:rPr>
              <a:t>Results</a:t>
            </a:r>
          </a:p>
          <a:p>
            <a:pPr>
              <a:spcBef>
                <a:spcPts val="1400"/>
              </a:spcBef>
              <a:buFont typeface="Arial" panose="020B0604020202020204" pitchFamily="34" charset="0"/>
              <a:buChar char="•"/>
            </a:pPr>
            <a:r>
              <a:rPr lang="en-US" sz="1500">
                <a:solidFill>
                  <a:schemeClr val="tx1"/>
                </a:solidFill>
                <a:latin typeface="+mn-lt"/>
              </a:rPr>
              <a:t>Conclusion</a:t>
            </a:r>
          </a:p>
          <a:p>
            <a:pPr>
              <a:spcBef>
                <a:spcPts val="1400"/>
              </a:spcBef>
              <a:buFont typeface="Arial" panose="020B0604020202020204" pitchFamily="34" charset="0"/>
              <a:buChar char="•"/>
            </a:pPr>
            <a:r>
              <a:rPr lang="en-US" sz="15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38266" y="4647592"/>
            <a:ext cx="3981854" cy="13670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Rate vs. Orbit Type</a:t>
            </a:r>
          </a:p>
        </p:txBody>
      </p:sp>
      <p:sp>
        <p:nvSpPr>
          <p:cNvPr id="15" name="Arc 14">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descr="A graph of different colored bars&#10;&#10;Description automatically generated">
            <a:extLst>
              <a:ext uri="{FF2B5EF4-FFF2-40B4-BE49-F238E27FC236}">
                <a16:creationId xmlns:a16="http://schemas.microsoft.com/office/drawing/2014/main" id="{DDD6322C-CBF4-F10D-F2CC-2FAF451AFE3F}"/>
              </a:ext>
            </a:extLst>
          </p:cNvPr>
          <p:cNvPicPr>
            <a:picLocks noChangeAspect="1"/>
          </p:cNvPicPr>
          <p:nvPr/>
        </p:nvPicPr>
        <p:blipFill>
          <a:blip r:embed="rId2"/>
          <a:stretch>
            <a:fillRect/>
          </a:stretch>
        </p:blipFill>
        <p:spPr>
          <a:xfrm>
            <a:off x="1359038" y="229815"/>
            <a:ext cx="9299037" cy="406924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83196" y="4585133"/>
            <a:ext cx="6382966" cy="1367070"/>
          </a:xfrm>
          <a:prstGeom prst="rect">
            <a:avLst/>
          </a:prstGeom>
        </p:spPr>
        <p:txBody>
          <a:bodyPr vert="horz" lIns="91440" tIns="45720" rIns="91440" bIns="45720" rtlCol="0" anchor="t">
            <a:normAutofit/>
          </a:bodyPr>
          <a:lstStyle/>
          <a:p>
            <a:pPr>
              <a:spcBef>
                <a:spcPts val="1400"/>
              </a:spcBef>
            </a:pPr>
            <a:r>
              <a:rPr lang="en-US" dirty="0"/>
              <a:t>From the plot, we can see that ES-L1, GEO, HEO, SSO, VLEO had the most success rate. </a:t>
            </a:r>
          </a:p>
          <a:p>
            <a:pPr marL="0">
              <a:spcBef>
                <a:spcPts val="1400"/>
              </a:spcBef>
            </a:pPr>
            <a:endParaRPr lang="en-US">
              <a:ea typeface="Calibri" panose="020F0502020204030204"/>
              <a:cs typeface="Calibri" panose="020F0502020204030204"/>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descr="A graph of flight number and orbit type&#10;&#10;Description automatically generated">
            <a:extLst>
              <a:ext uri="{FF2B5EF4-FFF2-40B4-BE49-F238E27FC236}">
                <a16:creationId xmlns:a16="http://schemas.microsoft.com/office/drawing/2014/main" id="{69D9FE44-C68E-5049-5884-39E5FDD06F33}"/>
              </a:ext>
            </a:extLst>
          </p:cNvPr>
          <p:cNvPicPr>
            <a:picLocks noChangeAspect="1"/>
          </p:cNvPicPr>
          <p:nvPr/>
        </p:nvPicPr>
        <p:blipFill>
          <a:blip r:embed="rId2"/>
          <a:stretch>
            <a:fillRect/>
          </a:stretch>
        </p:blipFill>
        <p:spPr>
          <a:xfrm>
            <a:off x="659914" y="783448"/>
            <a:ext cx="10872172" cy="279958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400"/>
              <a:t>The plot below shows the Flight Number vs. Orbit type. We observe that in the LEO orbit, success is related to the number of flights whereas in the GTO orbit, there is no relationship between flight number and the orbit. </a:t>
            </a:r>
          </a:p>
          <a:p>
            <a:pPr>
              <a:spcBef>
                <a:spcPts val="1400"/>
              </a:spcBef>
            </a:pPr>
            <a:endParaRPr lang="en-US" sz="2400"/>
          </a:p>
          <a:p>
            <a:pPr marL="0">
              <a:spcBef>
                <a:spcPts val="1400"/>
              </a:spcBef>
            </a:pPr>
            <a:endParaRPr lang="en-US" sz="24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63316" y="4385264"/>
            <a:ext cx="3981854" cy="13295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descr="A graph of mass and orbit type&#10;&#10;Description automatically generated">
            <a:extLst>
              <a:ext uri="{FF2B5EF4-FFF2-40B4-BE49-F238E27FC236}">
                <a16:creationId xmlns:a16="http://schemas.microsoft.com/office/drawing/2014/main" id="{131F4567-4F4A-E1A3-B17C-2777638A4856}"/>
              </a:ext>
            </a:extLst>
          </p:cNvPr>
          <p:cNvPicPr>
            <a:picLocks noChangeAspect="1"/>
          </p:cNvPicPr>
          <p:nvPr/>
        </p:nvPicPr>
        <p:blipFill>
          <a:blip r:embed="rId2"/>
          <a:stretch>
            <a:fillRect/>
          </a:stretch>
        </p:blipFill>
        <p:spPr>
          <a:xfrm>
            <a:off x="659914" y="742677"/>
            <a:ext cx="10872172" cy="2881125"/>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820933" y="4385265"/>
            <a:ext cx="6382966" cy="1429529"/>
          </a:xfrm>
          <a:prstGeom prst="rect">
            <a:avLst/>
          </a:prstGeom>
        </p:spPr>
        <p:txBody>
          <a:bodyPr vert="horz" lIns="91440" tIns="45720" rIns="91440" bIns="45720" rtlCol="0">
            <a:normAutofit/>
          </a:bodyPr>
          <a:lstStyle/>
          <a:p>
            <a:pPr>
              <a:spcBef>
                <a:spcPts val="1400"/>
              </a:spcBef>
            </a:pPr>
            <a:r>
              <a:rPr lang="en-US"/>
              <a:t>We can observe that with heavy payloads, the successful landing are more for PO, LEO and ISS orbits.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63250" y="4560149"/>
            <a:ext cx="3981854" cy="122966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12" name="Arc 1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descr="A graph with green line&#10;&#10;Description automatically generated">
            <a:extLst>
              <a:ext uri="{FF2B5EF4-FFF2-40B4-BE49-F238E27FC236}">
                <a16:creationId xmlns:a16="http://schemas.microsoft.com/office/drawing/2014/main" id="{61CC70A1-24D4-6C15-E4C2-BAC94E91664B}"/>
              </a:ext>
            </a:extLst>
          </p:cNvPr>
          <p:cNvPicPr>
            <a:picLocks noChangeAspect="1"/>
          </p:cNvPicPr>
          <p:nvPr/>
        </p:nvPicPr>
        <p:blipFill>
          <a:blip r:embed="rId2"/>
          <a:stretch>
            <a:fillRect/>
          </a:stretch>
        </p:blipFill>
        <p:spPr>
          <a:xfrm>
            <a:off x="2134062" y="267291"/>
            <a:ext cx="7336761" cy="3856881"/>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95294" y="4422740"/>
            <a:ext cx="5433589" cy="1367070"/>
          </a:xfrm>
          <a:prstGeom prst="rect">
            <a:avLst/>
          </a:prstGeom>
        </p:spPr>
        <p:txBody>
          <a:bodyPr vert="horz" lIns="91440" tIns="45720" rIns="91440" bIns="45720" rtlCol="0">
            <a:normAutofit/>
          </a:bodyPr>
          <a:lstStyle/>
          <a:p>
            <a:pPr>
              <a:spcBef>
                <a:spcPts val="1400"/>
              </a:spcBef>
            </a:pPr>
            <a:r>
              <a:rPr lang="en-US"/>
              <a:t>From the plot, we can observe that success rate since 2013 kept on increasing till 2020. </a:t>
            </a:r>
          </a:p>
          <a:p>
            <a:pPr marL="0">
              <a:spcBef>
                <a:spcPts val="1400"/>
              </a:spcBef>
            </a:pP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Freeform: Shape 9">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8200" y="253397"/>
            <a:ext cx="10515600" cy="1273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All Launch Site Names</a:t>
            </a:r>
          </a:p>
        </p:txBody>
      </p:sp>
      <p:sp>
        <p:nvSpPr>
          <p:cNvPr id="11" name="Rectangle 1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9932699" y="6527307"/>
            <a:ext cx="2254882" cy="330142"/>
          </a:xfrm>
          <a:prstGeom prst="rect">
            <a:avLst/>
          </a:prstGeom>
        </p:spPr>
        <p:txBody>
          <a:bodyPr/>
          <a:lstStyle/>
          <a:p>
            <a:pPr defTabSz="749808">
              <a:spcAft>
                <a:spcPts val="600"/>
              </a:spcAft>
            </a:pPr>
            <a:fld id="{5075537C-CA84-1446-933C-8E9D027F9201}" type="slidenum">
              <a:rPr lang="en-US" sz="1476" kern="1200" dirty="0">
                <a:solidFill>
                  <a:schemeClr val="tx1"/>
                </a:solidFill>
                <a:latin typeface="+mn-lt"/>
                <a:ea typeface="+mn-ea"/>
                <a:cs typeface="+mn-cs"/>
              </a:rPr>
              <a:pPr defTabSz="749808">
                <a:spcAft>
                  <a:spcPts val="600"/>
                </a:spcAft>
              </a:pPr>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703303" y="2462895"/>
            <a:ext cx="8010772" cy="3576754"/>
          </a:xfrm>
          <a:prstGeom prst="rect">
            <a:avLst/>
          </a:prstGeom>
        </p:spPr>
        <p:txBody>
          <a:bodyPr lIns="91440" tIns="45720" rIns="91440" bIns="45720" anchor="t">
            <a:normAutofit/>
          </a:bodyPr>
          <a:lstStyle/>
          <a:p>
            <a:pPr defTabSz="749808">
              <a:spcBef>
                <a:spcPts val="1148"/>
              </a:spcBef>
            </a:pPr>
            <a:endParaRPr lang="en-US" sz="1804" kern="1200">
              <a:solidFill>
                <a:schemeClr val="accent3">
                  <a:lumMod val="25000"/>
                </a:schemeClr>
              </a:solidFill>
              <a:latin typeface="Abadi"/>
              <a:ea typeface="+mn-ea"/>
              <a:cs typeface="+mn-cs"/>
            </a:endParaRPr>
          </a:p>
          <a:p>
            <a:pPr defTabSz="749808">
              <a:spcBef>
                <a:spcPts val="1148"/>
              </a:spcBef>
            </a:pPr>
            <a:endParaRPr lang="en-US" sz="1804" kern="1200">
              <a:solidFill>
                <a:schemeClr val="accent3">
                  <a:lumMod val="25000"/>
                </a:schemeClr>
              </a:solidFill>
              <a:latin typeface="Abadi"/>
              <a:ea typeface="+mn-ea"/>
              <a:cs typeface="+mn-cs"/>
            </a:endParaRP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pic>
        <p:nvPicPr>
          <p:cNvPr id="2" name="Picture 1" descr="A screenshot of a computer program&#10;&#10;Description automatically generated">
            <a:extLst>
              <a:ext uri="{FF2B5EF4-FFF2-40B4-BE49-F238E27FC236}">
                <a16:creationId xmlns:a16="http://schemas.microsoft.com/office/drawing/2014/main" id="{725A2ECD-0FCE-2071-5B40-5E927B822E53}"/>
              </a:ext>
            </a:extLst>
          </p:cNvPr>
          <p:cNvPicPr>
            <a:picLocks noChangeAspect="1"/>
          </p:cNvPicPr>
          <p:nvPr/>
        </p:nvPicPr>
        <p:blipFill>
          <a:blip r:embed="rId2"/>
          <a:stretch>
            <a:fillRect/>
          </a:stretch>
        </p:blipFill>
        <p:spPr>
          <a:xfrm>
            <a:off x="1195295" y="2600747"/>
            <a:ext cx="6225272" cy="3625024"/>
          </a:xfrm>
          <a:prstGeom prst="rect">
            <a:avLst/>
          </a:prstGeom>
        </p:spPr>
      </p:pic>
      <p:sp>
        <p:nvSpPr>
          <p:cNvPr id="6" name="TextBox 5">
            <a:extLst>
              <a:ext uri="{FF2B5EF4-FFF2-40B4-BE49-F238E27FC236}">
                <a16:creationId xmlns:a16="http://schemas.microsoft.com/office/drawing/2014/main" id="{C36E9F2A-275C-E649-5E7F-74B8188D9C5E}"/>
              </a:ext>
            </a:extLst>
          </p:cNvPr>
          <p:cNvSpPr txBox="1"/>
          <p:nvPr/>
        </p:nvSpPr>
        <p:spPr>
          <a:xfrm>
            <a:off x="1010715" y="2096715"/>
            <a:ext cx="7639489" cy="3194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49808">
              <a:spcAft>
                <a:spcPts val="600"/>
              </a:spcAft>
            </a:pPr>
            <a:r>
              <a:rPr lang="en-US" sz="1476" kern="1200" dirty="0">
                <a:solidFill>
                  <a:schemeClr val="tx1"/>
                </a:solidFill>
                <a:latin typeface="+mn-lt"/>
                <a:ea typeface="+mn-lt"/>
                <a:cs typeface="+mn-lt"/>
              </a:rPr>
              <a:t>We used the key word DISTINCT to show only unique launch sites from the SpaceX data.</a:t>
            </a:r>
            <a:endParaRPr lang="en-US"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Launch Site Names Begin with 'CCA'</a:t>
            </a:r>
          </a:p>
        </p:txBody>
      </p:sp>
      <p:sp>
        <p:nvSpPr>
          <p:cNvPr id="16" name="Rectangle 1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84" y="2203203"/>
            <a:ext cx="9443586" cy="708634"/>
          </a:xfrm>
          <a:prstGeom prst="rect">
            <a:avLst/>
          </a:prstGeom>
        </p:spPr>
        <p:txBody>
          <a:bodyPr vert="horz" lIns="91440" tIns="45720" rIns="91440" bIns="45720" rtlCol="0" anchor="ctr">
            <a:normAutofit/>
          </a:bodyPr>
          <a:lstStyle/>
          <a:p>
            <a:pPr>
              <a:spcBef>
                <a:spcPts val="1400"/>
              </a:spcBef>
            </a:pPr>
            <a:r>
              <a:rPr lang="en-US" sz="1800"/>
              <a:t>We used the query below to display 5 records where launch sites begin with `CCA`</a:t>
            </a:r>
          </a:p>
          <a:p>
            <a:pPr marL="0">
              <a:spcBef>
                <a:spcPts val="1400"/>
              </a:spcBef>
            </a:pPr>
            <a:endParaRPr lang="en-US" sz="18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25</a:t>
            </a:fld>
            <a:endParaRPr lang="en-US" sz="1200">
              <a:solidFill>
                <a:schemeClr val="tx1">
                  <a:lumMod val="50000"/>
                  <a:lumOff val="50000"/>
                </a:schemeClr>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85209423-DBDC-E234-BC34-A255B65C1507}"/>
              </a:ext>
            </a:extLst>
          </p:cNvPr>
          <p:cNvPicPr>
            <a:picLocks noChangeAspect="1"/>
          </p:cNvPicPr>
          <p:nvPr/>
        </p:nvPicPr>
        <p:blipFill>
          <a:blip r:embed="rId2"/>
          <a:stretch>
            <a:fillRect/>
          </a:stretch>
        </p:blipFill>
        <p:spPr>
          <a:xfrm>
            <a:off x="1361607" y="2680587"/>
            <a:ext cx="7844852" cy="343305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Total Payload Mass</a:t>
            </a:r>
          </a:p>
        </p:txBody>
      </p:sp>
      <p:sp>
        <p:nvSpPr>
          <p:cNvPr id="16" name="Rectangle 1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5945" y="2028319"/>
            <a:ext cx="10580341" cy="908504"/>
          </a:xfrm>
          <a:prstGeom prst="rect">
            <a:avLst/>
          </a:prstGeom>
        </p:spPr>
        <p:txBody>
          <a:bodyPr vert="horz" lIns="91440" tIns="45720" rIns="91440" bIns="45720" rtlCol="0" anchor="ctr">
            <a:normAutofit/>
          </a:bodyPr>
          <a:lstStyle/>
          <a:p>
            <a:pPr>
              <a:spcBef>
                <a:spcPts val="1400"/>
              </a:spcBef>
            </a:pPr>
            <a:r>
              <a:rPr lang="en-US" sz="1800"/>
              <a:t>We calculated the total payload carried by boosters from NASA as 45596 using the query below.</a:t>
            </a:r>
          </a:p>
          <a:p>
            <a:pPr marL="0">
              <a:spcBef>
                <a:spcPts val="1400"/>
              </a:spcBef>
            </a:pPr>
            <a:endParaRPr lang="en-US" sz="18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26</a:t>
            </a:fld>
            <a:endParaRPr lang="en-US" sz="1200">
              <a:solidFill>
                <a:schemeClr val="tx1">
                  <a:lumMod val="50000"/>
                  <a:lumOff val="50000"/>
                </a:schemeClr>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C6A4FF70-6673-8CE6-2FB1-E0DF301DBA78}"/>
              </a:ext>
            </a:extLst>
          </p:cNvPr>
          <p:cNvPicPr>
            <a:picLocks noChangeAspect="1"/>
          </p:cNvPicPr>
          <p:nvPr/>
        </p:nvPicPr>
        <p:blipFill>
          <a:blip r:embed="rId2"/>
          <a:stretch>
            <a:fillRect/>
          </a:stretch>
        </p:blipFill>
        <p:spPr>
          <a:xfrm>
            <a:off x="924393" y="2698501"/>
            <a:ext cx="8295735" cy="324803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Average Payload Mass by F9 v1.1</a:t>
            </a:r>
          </a:p>
        </p:txBody>
      </p:sp>
      <p:sp>
        <p:nvSpPr>
          <p:cNvPr id="16" name="Rectangle 1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1097" y="2178221"/>
            <a:ext cx="9723828" cy="768031"/>
          </a:xfrm>
          <a:prstGeom prst="rect">
            <a:avLst/>
          </a:prstGeom>
        </p:spPr>
        <p:txBody>
          <a:bodyPr vert="horz" lIns="91440" tIns="45720" rIns="91440" bIns="45720" rtlCol="0" anchor="ctr">
            <a:normAutofit/>
          </a:bodyPr>
          <a:lstStyle/>
          <a:p>
            <a:pPr>
              <a:spcBef>
                <a:spcPts val="1400"/>
              </a:spcBef>
            </a:pPr>
            <a:r>
              <a:rPr lang="en-US" sz="1800"/>
              <a:t>We calculated the average payload mass carried by booster version F9 v1.1 as 2928.4</a:t>
            </a:r>
          </a:p>
          <a:p>
            <a:pPr marL="0">
              <a:spcBef>
                <a:spcPts val="1400"/>
              </a:spcBef>
            </a:pPr>
            <a:endParaRPr lang="en-US" sz="18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27</a:t>
            </a:fld>
            <a:endParaRPr lang="en-US" sz="1200">
              <a:solidFill>
                <a:schemeClr val="tx1">
                  <a:lumMod val="50000"/>
                  <a:lumOff val="50000"/>
                </a:schemeClr>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29EBE48F-B79C-7D70-83F0-D4443A3BFA72}"/>
              </a:ext>
            </a:extLst>
          </p:cNvPr>
          <p:cNvPicPr>
            <a:picLocks noChangeAspect="1"/>
          </p:cNvPicPr>
          <p:nvPr/>
        </p:nvPicPr>
        <p:blipFill>
          <a:blip r:embed="rId2"/>
          <a:stretch>
            <a:fillRect/>
          </a:stretch>
        </p:blipFill>
        <p:spPr>
          <a:xfrm>
            <a:off x="1024328" y="2806921"/>
            <a:ext cx="7320196" cy="266822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First Successful Ground Landing Date</a:t>
            </a:r>
          </a:p>
        </p:txBody>
      </p:sp>
      <p:sp>
        <p:nvSpPr>
          <p:cNvPr id="16" name="Rectangle 15">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881" y="2028319"/>
            <a:ext cx="11405979" cy="962478"/>
          </a:xfrm>
          <a:prstGeom prst="rect">
            <a:avLst/>
          </a:prstGeom>
        </p:spPr>
        <p:txBody>
          <a:bodyPr vert="horz" lIns="91440" tIns="45720" rIns="91440" bIns="45720" rtlCol="0" anchor="ctr">
            <a:normAutofit/>
          </a:bodyPr>
          <a:lstStyle/>
          <a:p>
            <a:pPr>
              <a:spcBef>
                <a:spcPts val="1400"/>
              </a:spcBef>
            </a:pPr>
            <a:r>
              <a:rPr lang="en-US" sz="1800"/>
              <a:t>We observed that the dates of the first successful landing outcome on ground pad was 22nd December 2015 </a:t>
            </a:r>
          </a:p>
          <a:p>
            <a:pPr marL="0">
              <a:spcBef>
                <a:spcPts val="1400"/>
              </a:spcBef>
            </a:pPr>
            <a:endParaRPr lang="en-US" sz="18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28</a:t>
            </a:fld>
            <a:endParaRPr lang="en-US" sz="1200">
              <a:solidFill>
                <a:schemeClr val="tx1">
                  <a:lumMod val="50000"/>
                  <a:lumOff val="50000"/>
                </a:schemeClr>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8C252548-4C79-B9D9-539D-864605C25F76}"/>
              </a:ext>
            </a:extLst>
          </p:cNvPr>
          <p:cNvPicPr>
            <a:picLocks noChangeAspect="1"/>
          </p:cNvPicPr>
          <p:nvPr/>
        </p:nvPicPr>
        <p:blipFill>
          <a:blip r:embed="rId2"/>
          <a:stretch>
            <a:fillRect/>
          </a:stretch>
        </p:blipFill>
        <p:spPr>
          <a:xfrm>
            <a:off x="1011837" y="2615629"/>
            <a:ext cx="6608163" cy="265107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a:solidFill>
                  <a:schemeClr val="tx1"/>
                </a:solidFill>
                <a:latin typeface="+mj-lt"/>
                <a:ea typeface="+mj-ea"/>
                <a:cs typeface="+mj-cs"/>
              </a:rPr>
              <a:t>Successful Drone Ship Landing with Payload between 4000 and 6000</a:t>
            </a:r>
          </a:p>
        </p:txBody>
      </p:sp>
      <p:sp>
        <p:nvSpPr>
          <p:cNvPr id="19" name="Rectangle 1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7831" y="2075458"/>
            <a:ext cx="11147185" cy="1278780"/>
          </a:xfrm>
          <a:prstGeom prst="rect">
            <a:avLst/>
          </a:prstGeom>
        </p:spPr>
        <p:txBody>
          <a:bodyPr vert="horz" lIns="91440" tIns="45720" rIns="91440" bIns="45720" rtlCol="0" anchor="ctr">
            <a:normAutofit/>
          </a:bodyPr>
          <a:lstStyle/>
          <a:p>
            <a:pPr>
              <a:spcBef>
                <a:spcPts val="1400"/>
              </a:spcBef>
            </a:pPr>
            <a:r>
              <a:rPr lang="en-US" sz="1800" dirty="0"/>
              <a:t>We used the WHERE clause to filter for boosters which have successfully landed on drone ship and applied the AND condition to determine successful landing with payload mass greater than 4000 but less than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29</a:t>
            </a:fld>
            <a:endParaRPr lang="en-US" sz="1200">
              <a:solidFill>
                <a:schemeClr val="tx1">
                  <a:lumMod val="50000"/>
                  <a:lumOff val="50000"/>
                </a:schemeClr>
              </a:solidFill>
              <a:latin typeface="Calibri" panose="020F0502020204030204"/>
            </a:endParaRPr>
          </a:p>
        </p:txBody>
      </p:sp>
      <p:pic>
        <p:nvPicPr>
          <p:cNvPr id="3" name="Picture 2" descr="A screenshot of a computer&#10;&#10;Description automatically generated">
            <a:extLst>
              <a:ext uri="{FF2B5EF4-FFF2-40B4-BE49-F238E27FC236}">
                <a16:creationId xmlns:a16="http://schemas.microsoft.com/office/drawing/2014/main" id="{51FA263B-1DF6-C4E3-914C-7AD974B94EE6}"/>
              </a:ext>
            </a:extLst>
          </p:cNvPr>
          <p:cNvPicPr>
            <a:picLocks noChangeAspect="1"/>
          </p:cNvPicPr>
          <p:nvPr/>
        </p:nvPicPr>
        <p:blipFill>
          <a:blip r:embed="rId2"/>
          <a:stretch>
            <a:fillRect/>
          </a:stretch>
        </p:blipFill>
        <p:spPr>
          <a:xfrm>
            <a:off x="1208404" y="3119389"/>
            <a:ext cx="7232754" cy="302071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6834" y="591344"/>
            <a:ext cx="3200400" cy="5585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a:solidFill>
                  <a:schemeClr val="tx1"/>
                </a:solidFill>
                <a:latin typeface="+mn-lt"/>
              </a:rPr>
              <a:t>Summary of methodologies</a:t>
            </a:r>
          </a:p>
          <a:p>
            <a:pPr lvl="1">
              <a:buFont typeface="Arial" panose="020B0604020202020204" pitchFamily="34" charset="0"/>
              <a:buChar char="•"/>
            </a:pPr>
            <a:r>
              <a:rPr lang="en-US">
                <a:solidFill>
                  <a:schemeClr val="tx1"/>
                </a:solidFill>
                <a:latin typeface="+mn-lt"/>
              </a:rPr>
              <a:t>API Data Collection</a:t>
            </a:r>
          </a:p>
          <a:p>
            <a:pPr lvl="1">
              <a:buFont typeface="Arial" panose="020B0604020202020204" pitchFamily="34" charset="0"/>
              <a:buChar char="•"/>
            </a:pPr>
            <a:r>
              <a:rPr lang="en-US">
                <a:solidFill>
                  <a:schemeClr val="tx1"/>
                </a:solidFill>
                <a:latin typeface="+mn-lt"/>
              </a:rPr>
              <a:t>Web Scraping for Data Acquisition</a:t>
            </a:r>
          </a:p>
          <a:p>
            <a:pPr lvl="1">
              <a:buFont typeface="Arial" panose="020B0604020202020204" pitchFamily="34" charset="0"/>
              <a:buChar char="•"/>
            </a:pPr>
            <a:r>
              <a:rPr lang="en-US">
                <a:solidFill>
                  <a:schemeClr val="tx1"/>
                </a:solidFill>
                <a:latin typeface="+mn-lt"/>
              </a:rPr>
              <a:t>Data Wrangling and Cleaning</a:t>
            </a:r>
          </a:p>
          <a:p>
            <a:pPr lvl="1">
              <a:buFont typeface="Arial" panose="020B0604020202020204" pitchFamily="34" charset="0"/>
              <a:buChar char="•"/>
            </a:pPr>
            <a:r>
              <a:rPr lang="en-US">
                <a:solidFill>
                  <a:schemeClr val="tx1"/>
                </a:solidFill>
                <a:latin typeface="+mn-lt"/>
              </a:rPr>
              <a:t>Exploratory Data Analysis using SQL</a:t>
            </a:r>
          </a:p>
          <a:p>
            <a:pPr lvl="1">
              <a:buFont typeface="Arial" panose="020B0604020202020204" pitchFamily="34" charset="0"/>
              <a:buChar char="•"/>
            </a:pPr>
            <a:r>
              <a:rPr lang="en-US">
                <a:solidFill>
                  <a:schemeClr val="tx1"/>
                </a:solidFill>
                <a:latin typeface="+mn-lt"/>
              </a:rPr>
              <a:t>Data Exploration through Visualization</a:t>
            </a:r>
          </a:p>
          <a:p>
            <a:pPr lvl="1">
              <a:buFont typeface="Arial" panose="020B0604020202020204" pitchFamily="34" charset="0"/>
              <a:buChar char="•"/>
            </a:pPr>
            <a:r>
              <a:rPr lang="en-US">
                <a:solidFill>
                  <a:schemeClr val="tx1"/>
                </a:solidFill>
                <a:latin typeface="+mn-lt"/>
              </a:rPr>
              <a:t>Interactive Visual Analytics with Folium</a:t>
            </a:r>
          </a:p>
          <a:p>
            <a:pPr lvl="1">
              <a:buFont typeface="Arial" panose="020B0604020202020204" pitchFamily="34" charset="0"/>
              <a:buChar char="•"/>
            </a:pPr>
            <a:r>
              <a:rPr lang="en-US">
                <a:solidFill>
                  <a:schemeClr val="tx1"/>
                </a:solidFill>
                <a:latin typeface="+mn-lt"/>
              </a:rPr>
              <a:t>Machine Learning for Predictive Analysis</a:t>
            </a:r>
          </a:p>
          <a:p>
            <a:pPr marL="0">
              <a:spcBef>
                <a:spcPts val="1400"/>
              </a:spcBef>
              <a:buFont typeface="Arial" panose="020B0604020202020204" pitchFamily="34" charset="0"/>
              <a:buChar char="•"/>
            </a:pPr>
            <a:r>
              <a:rPr lang="en-US">
                <a:solidFill>
                  <a:schemeClr val="tx1"/>
                </a:solidFill>
                <a:latin typeface="+mn-lt"/>
              </a:rPr>
              <a:t>Summary of all results</a:t>
            </a:r>
          </a:p>
          <a:p>
            <a:pPr lvl="1">
              <a:buFont typeface="Arial" panose="020B0604020202020204" pitchFamily="34" charset="0"/>
              <a:buChar char="•"/>
            </a:pPr>
            <a:r>
              <a:rPr lang="en-US">
                <a:solidFill>
                  <a:schemeClr val="tx1"/>
                </a:solidFill>
                <a:latin typeface="+mn-lt"/>
              </a:rPr>
              <a:t>Exploratory Data Analysis Insights</a:t>
            </a:r>
          </a:p>
          <a:p>
            <a:pPr lvl="1">
              <a:buFont typeface="Arial" panose="020B0604020202020204" pitchFamily="34" charset="0"/>
              <a:buChar char="•"/>
            </a:pPr>
            <a:r>
              <a:rPr lang="en-US">
                <a:solidFill>
                  <a:schemeClr val="tx1"/>
                </a:solidFill>
                <a:latin typeface="+mn-lt"/>
              </a:rPr>
              <a:t>Screenshots of Interactive Analytics</a:t>
            </a:r>
          </a:p>
          <a:p>
            <a:pPr lvl="1">
              <a:buFont typeface="Arial" panose="020B0604020202020204" pitchFamily="34" charset="0"/>
              <a:buChar char="•"/>
            </a:pPr>
            <a:r>
              <a:rPr lang="en-US">
                <a:solidFill>
                  <a:schemeClr val="tx1"/>
                </a:solidFill>
                <a:latin typeface="+mn-lt"/>
              </a:rPr>
              <a:t>Predictive Analytics Outcome</a:t>
            </a:r>
          </a:p>
          <a:p>
            <a:pPr marL="0">
              <a:spcBef>
                <a:spcPts val="1400"/>
              </a:spcBef>
              <a:buFont typeface="Arial" panose="020B0604020202020204" pitchFamily="34" charset="0"/>
              <a:buChar char="•"/>
            </a:pPr>
            <a:endParaRPr lang="en-US">
              <a:solidFill>
                <a:schemeClr val="tx1"/>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dirty="0">
                <a:solidFill>
                  <a:schemeClr val="tx1"/>
                </a:solidFill>
                <a:latin typeface="+mj-lt"/>
                <a:ea typeface="+mj-ea"/>
                <a:cs typeface="+mj-cs"/>
              </a:rPr>
              <a:t>Total Number of Successful and Failure Mission Outcomes</a:t>
            </a:r>
            <a:endParaRPr lang="en-US" dirty="0">
              <a:solidFill>
                <a:schemeClr val="tx1"/>
              </a:solidFill>
              <a:ea typeface="+mj-ea"/>
              <a:cs typeface="+mj-cs"/>
            </a:endParaRPr>
          </a:p>
        </p:txBody>
      </p:sp>
      <p:sp>
        <p:nvSpPr>
          <p:cNvPr id="19" name="Rectangle 1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7832" y="2062966"/>
            <a:ext cx="11159676" cy="654190"/>
          </a:xfrm>
          <a:prstGeom prst="rect">
            <a:avLst/>
          </a:prstGeom>
        </p:spPr>
        <p:txBody>
          <a:bodyPr vert="horz" lIns="91440" tIns="45720" rIns="91440" bIns="45720" rtlCol="0" anchor="ctr">
            <a:normAutofit/>
          </a:bodyPr>
          <a:lstStyle/>
          <a:p>
            <a:pPr>
              <a:spcBef>
                <a:spcPts val="1400"/>
              </a:spcBef>
            </a:pPr>
            <a:r>
              <a:rPr lang="en-US" sz="2200" dirty="0">
                <a:solidFill>
                  <a:schemeClr val="accent3">
                    <a:lumMod val="25000"/>
                  </a:schemeClr>
                </a:solidFill>
              </a:rPr>
              <a:t>We observed that there were total 98 successful mission.</a:t>
            </a:r>
            <a:endParaRPr lang="en-US" sz="1800" dirty="0">
              <a:solidFill>
                <a:schemeClr val="accent3">
                  <a:lumMod val="25000"/>
                </a:schemeClr>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30</a:t>
            </a:fld>
            <a:endParaRPr lang="en-US" sz="1200">
              <a:solidFill>
                <a:schemeClr val="tx1">
                  <a:lumMod val="50000"/>
                  <a:lumOff val="50000"/>
                </a:schemeClr>
              </a:solidFill>
              <a:latin typeface="Calibri" panose="020F0502020204030204"/>
            </a:endParaRPr>
          </a:p>
        </p:txBody>
      </p:sp>
      <p:pic>
        <p:nvPicPr>
          <p:cNvPr id="6" name="Picture 5" descr="A screenshot of a computer program&#10;&#10;Description automatically generated">
            <a:extLst>
              <a:ext uri="{FF2B5EF4-FFF2-40B4-BE49-F238E27FC236}">
                <a16:creationId xmlns:a16="http://schemas.microsoft.com/office/drawing/2014/main" id="{C40E5B7F-DB76-894C-C4A1-F35AEA1F73CA}"/>
              </a:ext>
            </a:extLst>
          </p:cNvPr>
          <p:cNvPicPr>
            <a:picLocks noChangeAspect="1"/>
          </p:cNvPicPr>
          <p:nvPr/>
        </p:nvPicPr>
        <p:blipFill>
          <a:blip r:embed="rId2"/>
          <a:stretch>
            <a:fillRect/>
          </a:stretch>
        </p:blipFill>
        <p:spPr>
          <a:xfrm>
            <a:off x="624589" y="2812203"/>
            <a:ext cx="7719934" cy="3082380"/>
          </a:xfrm>
          <a:prstGeom prst="rect">
            <a:avLst/>
          </a:prstGeom>
        </p:spPr>
      </p:pic>
    </p:spTree>
    <p:extLst>
      <p:ext uri="{BB962C8B-B14F-4D97-AF65-F5344CB8AC3E}">
        <p14:creationId xmlns:p14="http://schemas.microsoft.com/office/powerpoint/2010/main" val="24974337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Boosters Carried Maximum Payload</a:t>
            </a:r>
          </a:p>
        </p:txBody>
      </p:sp>
      <p:sp>
        <p:nvSpPr>
          <p:cNvPr id="25" name="Rectangle 24">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61486" y="2365598"/>
            <a:ext cx="3872243" cy="3694176"/>
          </a:xfrm>
          <a:prstGeom prst="rect">
            <a:avLst/>
          </a:prstGeom>
        </p:spPr>
        <p:txBody>
          <a:bodyPr vert="horz" lIns="91440" tIns="45720" rIns="91440" bIns="45720" rtlCol="0" anchor="ctr">
            <a:normAutofit/>
          </a:bodyPr>
          <a:lstStyle/>
          <a:p>
            <a:pPr>
              <a:spcBef>
                <a:spcPts val="1400"/>
              </a:spcBef>
            </a:pPr>
            <a:r>
              <a:rPr lang="en-US" sz="1800"/>
              <a:t>We determined the booster that have carried the maximum payload using a subquery in the WHERE clause and the MAX() function</a:t>
            </a:r>
            <a:endParaRPr lang="en-US" sz="18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31</a:t>
            </a:fld>
            <a:endParaRPr lang="en-US" sz="1200">
              <a:solidFill>
                <a:schemeClr val="tx1">
                  <a:lumMod val="50000"/>
                  <a:lumOff val="50000"/>
                </a:schemeClr>
              </a:solidFill>
              <a:latin typeface="Calibri" panose="020F0502020204030204"/>
            </a:endParaRPr>
          </a:p>
        </p:txBody>
      </p:sp>
      <p:pic>
        <p:nvPicPr>
          <p:cNvPr id="6" name="Picture 5" descr="A screenshot of a computer&#10;&#10;Description automatically generated">
            <a:extLst>
              <a:ext uri="{FF2B5EF4-FFF2-40B4-BE49-F238E27FC236}">
                <a16:creationId xmlns:a16="http://schemas.microsoft.com/office/drawing/2014/main" id="{BC8EB885-7C24-BA47-8861-9F0078633E8A}"/>
              </a:ext>
            </a:extLst>
          </p:cNvPr>
          <p:cNvPicPr>
            <a:picLocks noChangeAspect="1"/>
          </p:cNvPicPr>
          <p:nvPr/>
        </p:nvPicPr>
        <p:blipFill>
          <a:blip r:embed="rId2"/>
          <a:stretch>
            <a:fillRect/>
          </a:stretch>
        </p:blipFill>
        <p:spPr>
          <a:xfrm>
            <a:off x="717956" y="2365994"/>
            <a:ext cx="5695257" cy="4289685"/>
          </a:xfrm>
          <a:prstGeom prst="rect">
            <a:avLst/>
          </a:prstGeom>
        </p:spPr>
      </p:pic>
    </p:spTree>
    <p:extLst>
      <p:ext uri="{BB962C8B-B14F-4D97-AF65-F5344CB8AC3E}">
        <p14:creationId xmlns:p14="http://schemas.microsoft.com/office/powerpoint/2010/main" val="1239695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dirty="0">
                <a:solidFill>
                  <a:schemeClr val="tx1"/>
                </a:solidFill>
                <a:latin typeface="Calibri Light"/>
                <a:ea typeface="Calibri Light"/>
                <a:cs typeface="Calibri Light"/>
              </a:rPr>
              <a:t>2015 Launch Records</a:t>
            </a:r>
          </a:p>
        </p:txBody>
      </p:sp>
      <p:sp>
        <p:nvSpPr>
          <p:cNvPr id="19" name="Rectangle 1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7832" y="2062966"/>
            <a:ext cx="11159676" cy="654190"/>
          </a:xfrm>
          <a:prstGeom prst="rect">
            <a:avLst/>
          </a:prstGeom>
        </p:spPr>
        <p:txBody>
          <a:bodyPr vert="horz" lIns="91440" tIns="45720" rIns="91440" bIns="45720" rtlCol="0" anchor="ctr">
            <a:normAutofit/>
          </a:bodyPr>
          <a:lstStyle/>
          <a:p>
            <a:pPr>
              <a:spcBef>
                <a:spcPts val="1400"/>
              </a:spcBef>
            </a:pPr>
            <a:r>
              <a:rPr lang="en-US" sz="2200" dirty="0">
                <a:solidFill>
                  <a:schemeClr val="accent3">
                    <a:lumMod val="25000"/>
                  </a:schemeClr>
                </a:solidFill>
              </a:rPr>
              <a:t>We used </a:t>
            </a:r>
            <a:r>
              <a:rPr lang="en-US" sz="2200" dirty="0" err="1">
                <a:solidFill>
                  <a:schemeClr val="accent3">
                    <a:lumMod val="25000"/>
                  </a:schemeClr>
                </a:solidFill>
              </a:rPr>
              <a:t>substr</a:t>
            </a:r>
            <a:r>
              <a:rPr lang="en-US" sz="2200" dirty="0">
                <a:solidFill>
                  <a:schemeClr val="accent3">
                    <a:lumMod val="25000"/>
                  </a:schemeClr>
                </a:solidFill>
              </a:rPr>
              <a:t>() function to get months and year.</a:t>
            </a:r>
            <a:endParaRPr lang="en-US" sz="1800" dirty="0">
              <a:solidFill>
                <a:schemeClr val="accent3">
                  <a:lumMod val="25000"/>
                </a:schemeClr>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32</a:t>
            </a:fld>
            <a:endParaRPr lang="en-US" sz="1200">
              <a:solidFill>
                <a:schemeClr val="tx1">
                  <a:lumMod val="50000"/>
                  <a:lumOff val="50000"/>
                </a:schemeClr>
              </a:solidFill>
              <a:latin typeface="Calibri" panose="020F0502020204030204"/>
            </a:endParaRPr>
          </a:p>
        </p:txBody>
      </p:sp>
      <p:pic>
        <p:nvPicPr>
          <p:cNvPr id="2" name="Picture 1" descr="A screenshot of a web page&#10;&#10;Description automatically generated">
            <a:extLst>
              <a:ext uri="{FF2B5EF4-FFF2-40B4-BE49-F238E27FC236}">
                <a16:creationId xmlns:a16="http://schemas.microsoft.com/office/drawing/2014/main" id="{E91EA940-A385-E8E9-4ACB-32A9749A81F9}"/>
              </a:ext>
            </a:extLst>
          </p:cNvPr>
          <p:cNvPicPr>
            <a:picLocks noChangeAspect="1"/>
          </p:cNvPicPr>
          <p:nvPr/>
        </p:nvPicPr>
        <p:blipFill>
          <a:blip r:embed="rId2"/>
          <a:stretch>
            <a:fillRect/>
          </a:stretch>
        </p:blipFill>
        <p:spPr>
          <a:xfrm>
            <a:off x="674558" y="2728193"/>
            <a:ext cx="8994098" cy="3362825"/>
          </a:xfrm>
          <a:prstGeom prst="rect">
            <a:avLst/>
          </a:prstGeom>
        </p:spPr>
      </p:pic>
    </p:spTree>
    <p:extLst>
      <p:ext uri="{BB962C8B-B14F-4D97-AF65-F5344CB8AC3E}">
        <p14:creationId xmlns:p14="http://schemas.microsoft.com/office/powerpoint/2010/main" val="1434572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dirty="0">
                <a:solidFill>
                  <a:schemeClr val="tx1"/>
                </a:solidFill>
                <a:latin typeface="Calibri Light"/>
                <a:ea typeface="Calibri Light"/>
                <a:cs typeface="Calibri Light"/>
              </a:rPr>
              <a:t>Rank Landing Outcomes Between 2010-06-04 and 2017-03-20</a:t>
            </a:r>
          </a:p>
        </p:txBody>
      </p:sp>
      <p:sp>
        <p:nvSpPr>
          <p:cNvPr id="19" name="Rectangle 18">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7832" y="2125425"/>
            <a:ext cx="11159676" cy="654190"/>
          </a:xfrm>
          <a:prstGeom prst="rect">
            <a:avLst/>
          </a:prstGeom>
        </p:spPr>
        <p:txBody>
          <a:bodyPr vert="horz" lIns="91440" tIns="45720" rIns="91440" bIns="45720" rtlCol="0" anchor="ctr">
            <a:normAutofit lnSpcReduction="10000"/>
          </a:bodyPr>
          <a:lstStyle/>
          <a:p>
            <a:pPr>
              <a:spcBef>
                <a:spcPts val="1400"/>
              </a:spcBef>
            </a:pPr>
            <a:r>
              <a:rPr lang="en-US" sz="2200" dirty="0">
                <a:solidFill>
                  <a:schemeClr val="accent3">
                    <a:lumMod val="25000"/>
                  </a:schemeClr>
                </a:solidFill>
                <a:ea typeface="+mn-lt"/>
                <a:cs typeface="+mn-lt"/>
              </a:rPr>
              <a:t>We applied the GROUP BY clause to group the landing outcomes and the ORDER BY clause to order the grouped landing outcome in descending order.</a:t>
            </a:r>
            <a:endParaRPr lang="en-US" sz="1800" dirty="0">
              <a:solidFill>
                <a:schemeClr val="accent3">
                  <a:lumMod val="25000"/>
                </a:schemeClr>
              </a:solidFill>
              <a:ea typeface="+mn-lt"/>
              <a:cs typeface="+mn-lt"/>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33</a:t>
            </a:fld>
            <a:endParaRPr lang="en-US" sz="1200">
              <a:solidFill>
                <a:schemeClr val="tx1">
                  <a:lumMod val="50000"/>
                  <a:lumOff val="50000"/>
                </a:schemeClr>
              </a:solidFill>
              <a:latin typeface="Calibri" panose="020F0502020204030204"/>
            </a:endParaRPr>
          </a:p>
        </p:txBody>
      </p:sp>
      <p:pic>
        <p:nvPicPr>
          <p:cNvPr id="3" name="Picture 2" descr="A screenshot of a computer&#10;&#10;Description automatically generated">
            <a:extLst>
              <a:ext uri="{FF2B5EF4-FFF2-40B4-BE49-F238E27FC236}">
                <a16:creationId xmlns:a16="http://schemas.microsoft.com/office/drawing/2014/main" id="{95FED200-85C9-A6DE-7771-A7AADFFA948F}"/>
              </a:ext>
            </a:extLst>
          </p:cNvPr>
          <p:cNvPicPr>
            <a:picLocks noChangeAspect="1"/>
          </p:cNvPicPr>
          <p:nvPr/>
        </p:nvPicPr>
        <p:blipFill>
          <a:blip r:embed="rId2"/>
          <a:stretch>
            <a:fillRect/>
          </a:stretch>
        </p:blipFill>
        <p:spPr>
          <a:xfrm>
            <a:off x="562131" y="2782889"/>
            <a:ext cx="7869836" cy="3653172"/>
          </a:xfrm>
          <a:prstGeom prst="rect">
            <a:avLst/>
          </a:prstGeom>
        </p:spPr>
      </p:pic>
    </p:spTree>
    <p:extLst>
      <p:ext uri="{BB962C8B-B14F-4D97-AF65-F5344CB8AC3E}">
        <p14:creationId xmlns:p14="http://schemas.microsoft.com/office/powerpoint/2010/main" val="382205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Global Map Markers for All Launch Sites</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marL="0">
              <a:spcBef>
                <a:spcPts val="1400"/>
              </a:spcBef>
            </a:pPr>
            <a:endParaRPr lang="en-US" sz="1700"/>
          </a:p>
          <a:p>
            <a:endParaRPr lang="en-US" sz="1700"/>
          </a:p>
        </p:txBody>
      </p:sp>
      <p:pic>
        <p:nvPicPr>
          <p:cNvPr id="4" name="Picture 3" descr="A map of the north and south america&#10;&#10;Description automatically generated">
            <a:extLst>
              <a:ext uri="{FF2B5EF4-FFF2-40B4-BE49-F238E27FC236}">
                <a16:creationId xmlns:a16="http://schemas.microsoft.com/office/drawing/2014/main" id="{45D74C8B-F989-E382-89AE-8F805BB920C0}"/>
              </a:ext>
            </a:extLst>
          </p:cNvPr>
          <p:cNvPicPr>
            <a:picLocks noChangeAspect="1"/>
          </p:cNvPicPr>
          <p:nvPr/>
        </p:nvPicPr>
        <p:blipFill>
          <a:blip r:embed="rId2"/>
          <a:stretch>
            <a:fillRect/>
          </a:stretch>
        </p:blipFill>
        <p:spPr>
          <a:xfrm>
            <a:off x="4836508" y="1269629"/>
            <a:ext cx="6921940" cy="415316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35</a:t>
            </a:fld>
            <a:endParaRPr lang="en-US" sz="120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E4EB8D35-7C25-3302-3351-522C87DA9574}"/>
              </a:ext>
            </a:extLst>
          </p:cNvPr>
          <p:cNvSpPr txBox="1"/>
          <p:nvPr/>
        </p:nvSpPr>
        <p:spPr>
          <a:xfrm>
            <a:off x="424720" y="2798164"/>
            <a:ext cx="3772525"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dirty="0">
                <a:solidFill>
                  <a:schemeClr val="tx1">
                    <a:lumMod val="95000"/>
                    <a:lumOff val="5000"/>
                  </a:schemeClr>
                </a:solidFill>
                <a:ea typeface="+mn-lt"/>
                <a:cs typeface="+mn-lt"/>
              </a:rPr>
              <a:t>The SpaceX launch sites are prominently located along the coastlines of the United States, specifically in California and Florida.</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433553" y="1273714"/>
            <a:ext cx="3438144" cy="83740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dirty="0">
                <a:solidFill>
                  <a:schemeClr val="tx1"/>
                </a:solidFill>
                <a:latin typeface="+mj-lt"/>
                <a:ea typeface="Calibri Light"/>
                <a:cs typeface="Calibri Light"/>
              </a:rPr>
              <a:t>Distances from Launch Sites to Landmarks</a:t>
            </a:r>
            <a:endParaRPr lang="en-US" sz="2800" kern="1200" dirty="0">
              <a:solidFill>
                <a:schemeClr val="tx1"/>
              </a:solidFill>
              <a:latin typeface="+mj-lt"/>
              <a:ea typeface="Calibri Light"/>
              <a:cs typeface="Calibri Light"/>
            </a:endParaRP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marL="0">
              <a:spcBef>
                <a:spcPts val="1400"/>
              </a:spcBef>
            </a:pPr>
            <a:endParaRPr lang="en-US" sz="1700"/>
          </a:p>
          <a:p>
            <a:endParaRPr lang="en-US" sz="17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36</a:t>
            </a:fld>
            <a:endParaRPr lang="en-US" sz="120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E4EB8D35-7C25-3302-3351-522C87DA9574}"/>
              </a:ext>
            </a:extLst>
          </p:cNvPr>
          <p:cNvSpPr txBox="1"/>
          <p:nvPr/>
        </p:nvSpPr>
        <p:spPr>
          <a:xfrm>
            <a:off x="424720" y="2798164"/>
            <a:ext cx="4072328" cy="27238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900" dirty="0">
                <a:solidFill>
                  <a:schemeClr val="tx1">
                    <a:lumMod val="95000"/>
                    <a:lumOff val="5000"/>
                  </a:schemeClr>
                </a:solidFill>
                <a:latin typeface="Calibri"/>
                <a:ea typeface="+mn-lt"/>
                <a:cs typeface="+mn-lt"/>
              </a:rPr>
              <a:t>Are launch sites in close proximity to railways? Yes</a:t>
            </a:r>
            <a:endParaRPr lang="en-US" sz="1900" dirty="0">
              <a:solidFill>
                <a:schemeClr val="tx1">
                  <a:lumMod val="95000"/>
                  <a:lumOff val="5000"/>
                </a:schemeClr>
              </a:solidFill>
              <a:latin typeface="Calibri"/>
              <a:ea typeface="Calibri"/>
              <a:cs typeface="Calibri"/>
            </a:endParaRPr>
          </a:p>
          <a:p>
            <a:pPr marL="285750" indent="-285750">
              <a:buFont typeface="Arial"/>
              <a:buChar char="•"/>
            </a:pPr>
            <a:r>
              <a:rPr lang="en-US" sz="1900" dirty="0">
                <a:solidFill>
                  <a:schemeClr val="tx1">
                    <a:lumMod val="95000"/>
                    <a:lumOff val="5000"/>
                  </a:schemeClr>
                </a:solidFill>
                <a:latin typeface="Calibri"/>
                <a:ea typeface="+mn-lt"/>
                <a:cs typeface="+mn-lt"/>
              </a:rPr>
              <a:t>Are launch sites in close proximity to highways? Yes</a:t>
            </a:r>
            <a:endParaRPr lang="en-US" sz="1900" dirty="0">
              <a:solidFill>
                <a:schemeClr val="tx1">
                  <a:lumMod val="95000"/>
                  <a:lumOff val="5000"/>
                </a:schemeClr>
              </a:solidFill>
              <a:latin typeface="Calibri"/>
              <a:ea typeface="Calibri"/>
              <a:cs typeface="Calibri"/>
            </a:endParaRPr>
          </a:p>
          <a:p>
            <a:pPr marL="285750" indent="-285750">
              <a:buFont typeface="Arial"/>
              <a:buChar char="•"/>
            </a:pPr>
            <a:r>
              <a:rPr lang="en-US" sz="1900" dirty="0">
                <a:solidFill>
                  <a:schemeClr val="tx1">
                    <a:lumMod val="95000"/>
                    <a:lumOff val="5000"/>
                  </a:schemeClr>
                </a:solidFill>
                <a:latin typeface="Calibri"/>
                <a:ea typeface="+mn-lt"/>
                <a:cs typeface="+mn-lt"/>
              </a:rPr>
              <a:t>Are launch sites in close proximity to coastline? Yes</a:t>
            </a:r>
            <a:endParaRPr lang="en-US" sz="1900" dirty="0">
              <a:solidFill>
                <a:schemeClr val="tx1">
                  <a:lumMod val="95000"/>
                  <a:lumOff val="5000"/>
                </a:schemeClr>
              </a:solidFill>
              <a:latin typeface="Calibri"/>
              <a:ea typeface="Calibri"/>
              <a:cs typeface="Calibri"/>
            </a:endParaRPr>
          </a:p>
          <a:p>
            <a:pPr marL="285750" indent="-285750">
              <a:buFont typeface="Arial"/>
              <a:buChar char="•"/>
            </a:pPr>
            <a:r>
              <a:rPr lang="en-US" sz="1900" dirty="0">
                <a:solidFill>
                  <a:schemeClr val="tx1">
                    <a:lumMod val="95000"/>
                    <a:lumOff val="5000"/>
                  </a:schemeClr>
                </a:solidFill>
                <a:latin typeface="Calibri"/>
                <a:ea typeface="+mn-lt"/>
                <a:cs typeface="+mn-lt"/>
              </a:rPr>
              <a:t>Do launch sites keep certain distance away from cities? Yes</a:t>
            </a:r>
            <a:endParaRPr lang="en-US" sz="1900" dirty="0">
              <a:solidFill>
                <a:schemeClr val="tx1">
                  <a:lumMod val="95000"/>
                  <a:lumOff val="5000"/>
                </a:schemeClr>
              </a:solidFill>
              <a:latin typeface="Calibri"/>
            </a:endParaRPr>
          </a:p>
          <a:p>
            <a:endParaRPr lang="en-US" sz="1900" dirty="0">
              <a:solidFill>
                <a:schemeClr val="tx1">
                  <a:lumMod val="95000"/>
                  <a:lumOff val="5000"/>
                </a:schemeClr>
              </a:solidFill>
              <a:ea typeface="+mn-lt"/>
              <a:cs typeface="+mn-lt"/>
            </a:endParaRPr>
          </a:p>
        </p:txBody>
      </p:sp>
      <p:pic>
        <p:nvPicPr>
          <p:cNvPr id="7" name="Picture 6" descr="A map with a red line&#10;&#10;Description automatically generated">
            <a:extLst>
              <a:ext uri="{FF2B5EF4-FFF2-40B4-BE49-F238E27FC236}">
                <a16:creationId xmlns:a16="http://schemas.microsoft.com/office/drawing/2014/main" id="{810181ED-8137-1E76-316A-5F6FB81E7B67}"/>
              </a:ext>
            </a:extLst>
          </p:cNvPr>
          <p:cNvPicPr>
            <a:picLocks noChangeAspect="1"/>
          </p:cNvPicPr>
          <p:nvPr/>
        </p:nvPicPr>
        <p:blipFill>
          <a:blip r:embed="rId2"/>
          <a:stretch>
            <a:fillRect/>
          </a:stretch>
        </p:blipFill>
        <p:spPr>
          <a:xfrm>
            <a:off x="6096001" y="222621"/>
            <a:ext cx="4284689" cy="2577774"/>
          </a:xfrm>
          <a:prstGeom prst="rect">
            <a:avLst/>
          </a:prstGeom>
        </p:spPr>
      </p:pic>
      <p:pic>
        <p:nvPicPr>
          <p:cNvPr id="8" name="Picture 7" descr="A map with a red line&#10;&#10;Description automatically generated">
            <a:extLst>
              <a:ext uri="{FF2B5EF4-FFF2-40B4-BE49-F238E27FC236}">
                <a16:creationId xmlns:a16="http://schemas.microsoft.com/office/drawing/2014/main" id="{139DEE71-3EBC-DEFE-D4D5-91892432F52C}"/>
              </a:ext>
            </a:extLst>
          </p:cNvPr>
          <p:cNvPicPr>
            <a:picLocks noChangeAspect="1"/>
          </p:cNvPicPr>
          <p:nvPr/>
        </p:nvPicPr>
        <p:blipFill>
          <a:blip r:embed="rId3"/>
          <a:stretch>
            <a:fillRect/>
          </a:stretch>
        </p:blipFill>
        <p:spPr>
          <a:xfrm>
            <a:off x="6095688" y="3182911"/>
            <a:ext cx="4335279" cy="3015523"/>
          </a:xfrm>
          <a:prstGeom prst="rect">
            <a:avLst/>
          </a:prstGeom>
        </p:spPr>
      </p:pic>
      <p:sp>
        <p:nvSpPr>
          <p:cNvPr id="9" name="TextBox 8">
            <a:extLst>
              <a:ext uri="{FF2B5EF4-FFF2-40B4-BE49-F238E27FC236}">
                <a16:creationId xmlns:a16="http://schemas.microsoft.com/office/drawing/2014/main" id="{DA8A05D0-6C92-9AAA-07E9-2390408AAF3C}"/>
              </a:ext>
            </a:extLst>
          </p:cNvPr>
          <p:cNvSpPr txBox="1"/>
          <p:nvPr/>
        </p:nvSpPr>
        <p:spPr>
          <a:xfrm rot="2940000">
            <a:off x="6383310" y="1347212"/>
            <a:ext cx="2648262"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ea typeface="Calibri"/>
                <a:cs typeface="Calibri"/>
              </a:rPr>
              <a:t>Distance to Closet Railway</a:t>
            </a:r>
            <a:endParaRPr lang="en-US" sz="1500" dirty="0"/>
          </a:p>
        </p:txBody>
      </p:sp>
      <p:sp>
        <p:nvSpPr>
          <p:cNvPr id="10" name="TextBox 9">
            <a:extLst>
              <a:ext uri="{FF2B5EF4-FFF2-40B4-BE49-F238E27FC236}">
                <a16:creationId xmlns:a16="http://schemas.microsoft.com/office/drawing/2014/main" id="{95BAD812-CD39-0C7F-2B17-36A5286DC2C3}"/>
              </a:ext>
            </a:extLst>
          </p:cNvPr>
          <p:cNvSpPr txBox="1"/>
          <p:nvPr/>
        </p:nvSpPr>
        <p:spPr>
          <a:xfrm>
            <a:off x="8257081" y="2073639"/>
            <a:ext cx="2935572"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ea typeface="Calibri"/>
                <a:cs typeface="Calibri"/>
              </a:rPr>
              <a:t>Distance to Coastline</a:t>
            </a:r>
            <a:endParaRPr lang="en-US" sz="1500" dirty="0"/>
          </a:p>
        </p:txBody>
      </p:sp>
      <p:sp>
        <p:nvSpPr>
          <p:cNvPr id="11" name="TextBox 10">
            <a:extLst>
              <a:ext uri="{FF2B5EF4-FFF2-40B4-BE49-F238E27FC236}">
                <a16:creationId xmlns:a16="http://schemas.microsoft.com/office/drawing/2014/main" id="{F46B9495-E771-A8C1-58F0-23219F9A07AE}"/>
              </a:ext>
            </a:extLst>
          </p:cNvPr>
          <p:cNvSpPr txBox="1"/>
          <p:nvPr/>
        </p:nvSpPr>
        <p:spPr>
          <a:xfrm rot="480000">
            <a:off x="6170950" y="1959313"/>
            <a:ext cx="2298491"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ea typeface="Calibri"/>
                <a:cs typeface="Calibri"/>
              </a:rPr>
              <a:t>Distance to Highway</a:t>
            </a:r>
            <a:endParaRPr lang="en-US" sz="1500" dirty="0"/>
          </a:p>
        </p:txBody>
      </p:sp>
      <p:sp>
        <p:nvSpPr>
          <p:cNvPr id="12" name="TextBox 11">
            <a:extLst>
              <a:ext uri="{FF2B5EF4-FFF2-40B4-BE49-F238E27FC236}">
                <a16:creationId xmlns:a16="http://schemas.microsoft.com/office/drawing/2014/main" id="{444A74CD-9629-62D1-7708-A3026F08D276}"/>
              </a:ext>
            </a:extLst>
          </p:cNvPr>
          <p:cNvSpPr txBox="1"/>
          <p:nvPr/>
        </p:nvSpPr>
        <p:spPr>
          <a:xfrm rot="5760000">
            <a:off x="7257738" y="5546359"/>
            <a:ext cx="2635770"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dirty="0">
                <a:ea typeface="Calibri"/>
                <a:cs typeface="Calibri"/>
              </a:rPr>
              <a:t>Distance to City</a:t>
            </a:r>
            <a:endParaRPr lang="en-US" sz="1500" dirty="0"/>
          </a:p>
        </p:txBody>
      </p:sp>
    </p:spTree>
    <p:extLst>
      <p:ext uri="{BB962C8B-B14F-4D97-AF65-F5344CB8AC3E}">
        <p14:creationId xmlns:p14="http://schemas.microsoft.com/office/powerpoint/2010/main" val="3904689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421061" y="1123813"/>
            <a:ext cx="3438144" cy="118717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lumMod val="95000"/>
                    <a:lumOff val="5000"/>
                  </a:schemeClr>
                </a:solidFill>
                <a:latin typeface="Calibri Light"/>
                <a:ea typeface="Calibri Light"/>
                <a:cs typeface="Calibri Light"/>
              </a:rPr>
              <a:t>Markers </a:t>
            </a:r>
            <a:r>
              <a:rPr lang="en-US" sz="2800" dirty="0">
                <a:solidFill>
                  <a:schemeClr val="tx1">
                    <a:lumMod val="95000"/>
                    <a:lumOff val="5000"/>
                  </a:schemeClr>
                </a:solidFill>
                <a:latin typeface="Calibri Light"/>
                <a:ea typeface="Calibri Light"/>
                <a:cs typeface="Calibri Light"/>
              </a:rPr>
              <a:t>displaying launch sites with color-coded labels</a:t>
            </a:r>
          </a:p>
        </p:txBody>
      </p:sp>
      <p:sp>
        <p:nvSpPr>
          <p:cNvPr id="16" name="Rectangle 1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71094" y="2718054"/>
            <a:ext cx="3438906" cy="3207258"/>
          </a:xfrm>
          <a:prstGeom prst="rect">
            <a:avLst/>
          </a:prstGeom>
        </p:spPr>
        <p:txBody>
          <a:bodyPr vert="horz" lIns="91440" tIns="45720" rIns="91440" bIns="45720" rtlCol="0" anchor="t">
            <a:normAutofit/>
          </a:bodyPr>
          <a:lstStyle/>
          <a:p>
            <a:pPr marL="0">
              <a:spcBef>
                <a:spcPts val="1400"/>
              </a:spcBef>
            </a:pPr>
            <a:endParaRPr lang="en-US" sz="1700"/>
          </a:p>
          <a:p>
            <a:endParaRPr lang="en-US" sz="17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E4EB8D35-7C25-3302-3351-522C87DA9574}"/>
              </a:ext>
            </a:extLst>
          </p:cNvPr>
          <p:cNvSpPr txBox="1"/>
          <p:nvPr/>
        </p:nvSpPr>
        <p:spPr>
          <a:xfrm>
            <a:off x="374753" y="2773180"/>
            <a:ext cx="3772525" cy="9694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i="1" dirty="0">
                <a:solidFill>
                  <a:schemeClr val="accent6"/>
                </a:solidFill>
                <a:ea typeface="+mn-lt"/>
                <a:cs typeface="+mn-lt"/>
              </a:rPr>
              <a:t>Green Marker </a:t>
            </a:r>
            <a:r>
              <a:rPr lang="en-US" sz="1900" dirty="0">
                <a:solidFill>
                  <a:schemeClr val="tx1">
                    <a:lumMod val="95000"/>
                    <a:lumOff val="5000"/>
                  </a:schemeClr>
                </a:solidFill>
                <a:ea typeface="+mn-lt"/>
                <a:cs typeface="+mn-lt"/>
              </a:rPr>
              <a:t>shows</a:t>
            </a:r>
            <a:r>
              <a:rPr lang="en-US" sz="1900" u="sng" dirty="0">
                <a:solidFill>
                  <a:schemeClr val="accent6"/>
                </a:solidFill>
                <a:ea typeface="+mn-lt"/>
                <a:cs typeface="+mn-lt"/>
              </a:rPr>
              <a:t> Successful</a:t>
            </a:r>
            <a:r>
              <a:rPr lang="en-US" sz="1900" dirty="0">
                <a:solidFill>
                  <a:schemeClr val="tx1">
                    <a:lumMod val="95000"/>
                    <a:lumOff val="5000"/>
                  </a:schemeClr>
                </a:solidFill>
                <a:ea typeface="+mn-lt"/>
                <a:cs typeface="+mn-lt"/>
              </a:rPr>
              <a:t> lunches and </a:t>
            </a:r>
            <a:r>
              <a:rPr lang="en-US" sz="1900" b="1" i="1" dirty="0">
                <a:solidFill>
                  <a:srgbClr val="FF0000"/>
                </a:solidFill>
                <a:ea typeface="+mn-lt"/>
                <a:cs typeface="+mn-lt"/>
              </a:rPr>
              <a:t>Red Marker</a:t>
            </a:r>
            <a:r>
              <a:rPr lang="en-US" sz="1900" dirty="0">
                <a:solidFill>
                  <a:schemeClr val="tx1">
                    <a:lumMod val="95000"/>
                    <a:lumOff val="5000"/>
                  </a:schemeClr>
                </a:solidFill>
                <a:ea typeface="+mn-lt"/>
                <a:cs typeface="+mn-lt"/>
              </a:rPr>
              <a:t> shows </a:t>
            </a:r>
            <a:r>
              <a:rPr lang="en-US" sz="1900" u="sng" dirty="0">
                <a:solidFill>
                  <a:srgbClr val="FF0000"/>
                </a:solidFill>
                <a:ea typeface="+mn-lt"/>
                <a:cs typeface="+mn-lt"/>
              </a:rPr>
              <a:t>Failure</a:t>
            </a:r>
            <a:r>
              <a:rPr lang="en-US" sz="1900" dirty="0">
                <a:solidFill>
                  <a:schemeClr val="tx1">
                    <a:lumMod val="95000"/>
                    <a:lumOff val="5000"/>
                  </a:schemeClr>
                </a:solidFill>
                <a:ea typeface="+mn-lt"/>
                <a:cs typeface="+mn-lt"/>
              </a:rPr>
              <a:t>.</a:t>
            </a:r>
          </a:p>
        </p:txBody>
      </p:sp>
      <p:pic>
        <p:nvPicPr>
          <p:cNvPr id="8" name="Picture 7" descr="A screenshot of a map&#10;&#10;Description automatically generated">
            <a:extLst>
              <a:ext uri="{FF2B5EF4-FFF2-40B4-BE49-F238E27FC236}">
                <a16:creationId xmlns:a16="http://schemas.microsoft.com/office/drawing/2014/main" id="{A360C44E-D3B8-3FEA-8FFA-F272863B102F}"/>
              </a:ext>
            </a:extLst>
          </p:cNvPr>
          <p:cNvPicPr>
            <a:picLocks noChangeAspect="1"/>
          </p:cNvPicPr>
          <p:nvPr/>
        </p:nvPicPr>
        <p:blipFill>
          <a:blip r:embed="rId2"/>
          <a:stretch>
            <a:fillRect/>
          </a:stretch>
        </p:blipFill>
        <p:spPr>
          <a:xfrm>
            <a:off x="5096656" y="640399"/>
            <a:ext cx="6096000" cy="1929595"/>
          </a:xfrm>
          <a:prstGeom prst="rect">
            <a:avLst/>
          </a:prstGeom>
        </p:spPr>
      </p:pic>
      <p:sp>
        <p:nvSpPr>
          <p:cNvPr id="10" name="Rectangle 9">
            <a:extLst>
              <a:ext uri="{FF2B5EF4-FFF2-40B4-BE49-F238E27FC236}">
                <a16:creationId xmlns:a16="http://schemas.microsoft.com/office/drawing/2014/main" id="{FF95B353-6C44-C43A-11F5-AA09E5DD7443}"/>
              </a:ext>
            </a:extLst>
          </p:cNvPr>
          <p:cNvSpPr/>
          <p:nvPr/>
        </p:nvSpPr>
        <p:spPr>
          <a:xfrm>
            <a:off x="6932950" y="637081"/>
            <a:ext cx="199869" cy="193623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54112C-7C76-4095-00E4-D89374B5128A}"/>
              </a:ext>
            </a:extLst>
          </p:cNvPr>
          <p:cNvSpPr/>
          <p:nvPr/>
        </p:nvSpPr>
        <p:spPr>
          <a:xfrm>
            <a:off x="9056556" y="637081"/>
            <a:ext cx="187377" cy="19237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9821371-C92F-5F3E-A678-9EED3C5F3F89}"/>
              </a:ext>
            </a:extLst>
          </p:cNvPr>
          <p:cNvSpPr txBox="1"/>
          <p:nvPr/>
        </p:nvSpPr>
        <p:spPr>
          <a:xfrm>
            <a:off x="6845508" y="2810655"/>
            <a:ext cx="32353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75000"/>
                  </a:schemeClr>
                </a:solidFill>
                <a:ea typeface="Calibri"/>
                <a:cs typeface="Calibri"/>
              </a:rPr>
              <a:t>California Launch Sites</a:t>
            </a:r>
            <a:endParaRPr lang="en-US" b="1" dirty="0">
              <a:solidFill>
                <a:schemeClr val="accent1">
                  <a:lumMod val="75000"/>
                </a:schemeClr>
              </a:solidFill>
            </a:endParaRPr>
          </a:p>
        </p:txBody>
      </p:sp>
      <p:pic>
        <p:nvPicPr>
          <p:cNvPr id="13" name="Picture 12" descr="A screenshot of a map&#10;&#10;Description automatically generated">
            <a:extLst>
              <a:ext uri="{FF2B5EF4-FFF2-40B4-BE49-F238E27FC236}">
                <a16:creationId xmlns:a16="http://schemas.microsoft.com/office/drawing/2014/main" id="{867AC06B-F785-7628-8CA4-D05A495A1891}"/>
              </a:ext>
            </a:extLst>
          </p:cNvPr>
          <p:cNvPicPr>
            <a:picLocks noChangeAspect="1"/>
          </p:cNvPicPr>
          <p:nvPr/>
        </p:nvPicPr>
        <p:blipFill>
          <a:blip r:embed="rId3"/>
          <a:stretch>
            <a:fillRect/>
          </a:stretch>
        </p:blipFill>
        <p:spPr>
          <a:xfrm>
            <a:off x="7112444" y="3353971"/>
            <a:ext cx="2064427" cy="1923894"/>
          </a:xfrm>
          <a:prstGeom prst="rect">
            <a:avLst/>
          </a:prstGeom>
        </p:spPr>
      </p:pic>
      <p:sp>
        <p:nvSpPr>
          <p:cNvPr id="20" name="TextBox 19">
            <a:extLst>
              <a:ext uri="{FF2B5EF4-FFF2-40B4-BE49-F238E27FC236}">
                <a16:creationId xmlns:a16="http://schemas.microsoft.com/office/drawing/2014/main" id="{4CB89FAF-60FE-69CE-13A8-6B8AC80BDC15}"/>
              </a:ext>
            </a:extLst>
          </p:cNvPr>
          <p:cNvSpPr txBox="1"/>
          <p:nvPr/>
        </p:nvSpPr>
        <p:spPr>
          <a:xfrm>
            <a:off x="7182787" y="5608819"/>
            <a:ext cx="2360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1">
                    <a:lumMod val="75000"/>
                  </a:schemeClr>
                </a:solidFill>
                <a:ea typeface="Calibri"/>
                <a:cs typeface="Calibri"/>
              </a:rPr>
              <a:t>Florida Lauch Site</a:t>
            </a:r>
            <a:endParaRPr lang="en-US" b="1" dirty="0">
              <a:solidFill>
                <a:schemeClr val="accent1">
                  <a:lumMod val="75000"/>
                </a:schemeClr>
              </a:solidFill>
            </a:endParaRPr>
          </a:p>
        </p:txBody>
      </p:sp>
    </p:spTree>
    <p:extLst>
      <p:ext uri="{BB962C8B-B14F-4D97-AF65-F5344CB8AC3E}">
        <p14:creationId xmlns:p14="http://schemas.microsoft.com/office/powerpoint/2010/main" val="1647259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Pie Chart Illustrating Success Percentage for each Launch Site</a:t>
            </a:r>
          </a:p>
        </p:txBody>
      </p:sp>
      <p:pic>
        <p:nvPicPr>
          <p:cNvPr id="2" name="Picture 1" descr="A pie chart with numbers and a few percentages&#10;&#10;Description automatically generated">
            <a:extLst>
              <a:ext uri="{FF2B5EF4-FFF2-40B4-BE49-F238E27FC236}">
                <a16:creationId xmlns:a16="http://schemas.microsoft.com/office/drawing/2014/main" id="{06F3C1C1-539E-C026-5C0C-57FB903BF760}"/>
              </a:ext>
            </a:extLst>
          </p:cNvPr>
          <p:cNvPicPr>
            <a:picLocks noChangeAspect="1"/>
          </p:cNvPicPr>
          <p:nvPr/>
        </p:nvPicPr>
        <p:blipFill>
          <a:blip r:embed="rId3"/>
          <a:stretch>
            <a:fillRect/>
          </a:stretch>
        </p:blipFill>
        <p:spPr>
          <a:xfrm>
            <a:off x="1598951" y="1544961"/>
            <a:ext cx="8481936" cy="3355848"/>
          </a:xfrm>
          <a:prstGeom prst="rect">
            <a:avLst/>
          </a:prstGeom>
        </p:spPr>
      </p:pic>
      <p:sp>
        <p:nvSpPr>
          <p:cNvPr id="4" name="TextBox 3">
            <a:extLst>
              <a:ext uri="{FF2B5EF4-FFF2-40B4-BE49-F238E27FC236}">
                <a16:creationId xmlns:a16="http://schemas.microsoft.com/office/drawing/2014/main" id="{161E837C-6A5C-C214-C9F6-B92525344FFA}"/>
              </a:ext>
            </a:extLst>
          </p:cNvPr>
          <p:cNvSpPr txBox="1"/>
          <p:nvPr/>
        </p:nvSpPr>
        <p:spPr>
          <a:xfrm>
            <a:off x="2086130" y="5159115"/>
            <a:ext cx="104306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We can see that KSC LC-39A had the most successful launches from all the sites.</a:t>
            </a:r>
            <a:endParaRPr lang="en-US" b="1"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86834" y="591344"/>
            <a:ext cx="3200400" cy="55856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rgbClr val="FFFFFF"/>
                </a:solidFill>
                <a:latin typeface="+mj-lt"/>
                <a:ea typeface="+mj-ea"/>
                <a:cs typeface="+mj-cs"/>
              </a:rPr>
              <a:t>Introduction</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9819860" y="6356350"/>
            <a:ext cx="1533939"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
        <p:nvSpPr>
          <p:cNvPr id="28" name="Arc 2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447308" y="591344"/>
            <a:ext cx="6906491" cy="558561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500" dirty="0">
                <a:solidFill>
                  <a:schemeClr val="tx1"/>
                </a:solidFill>
                <a:latin typeface="+mn-lt"/>
              </a:rPr>
              <a:t>Project background and context</a:t>
            </a:r>
          </a:p>
          <a:p>
            <a:pPr marL="457200" lvl="1">
              <a:spcBef>
                <a:spcPts val="1400"/>
              </a:spcBef>
              <a:buFont typeface="Arial" panose="020B0604020202020204" pitchFamily="34" charset="0"/>
              <a:buChar char="•"/>
            </a:pPr>
            <a:r>
              <a:rPr lang="en-US" sz="1500" dirty="0">
                <a:solidFill>
                  <a:schemeClr val="tx1"/>
                </a:solidFill>
                <a:latin typeface="+mn-lt"/>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500" dirty="0">
              <a:solidFill>
                <a:schemeClr val="tx1"/>
              </a:solidFill>
              <a:latin typeface="+mn-lt"/>
              <a:ea typeface="Calibri"/>
              <a:cs typeface="Calibri"/>
            </a:endParaRPr>
          </a:p>
          <a:p>
            <a:pPr>
              <a:spcBef>
                <a:spcPts val="1400"/>
              </a:spcBef>
              <a:buFont typeface="Arial" panose="020B0604020202020204" pitchFamily="34" charset="0"/>
              <a:buChar char="•"/>
            </a:pPr>
            <a:r>
              <a:rPr lang="en-US" sz="1500" dirty="0">
                <a:solidFill>
                  <a:schemeClr val="tx1"/>
                </a:solidFill>
                <a:latin typeface="+mn-lt"/>
              </a:rPr>
              <a:t>Problems you want to find answers</a:t>
            </a:r>
            <a:endParaRPr lang="en-US" sz="1500" dirty="0">
              <a:solidFill>
                <a:schemeClr val="tx1"/>
              </a:solidFill>
              <a:latin typeface="+mn-lt"/>
              <a:ea typeface="Calibri"/>
              <a:cs typeface="Calibri"/>
            </a:endParaRPr>
          </a:p>
          <a:p>
            <a:pPr marL="742950" lvl="1">
              <a:buFont typeface="Arial" panose="020B0604020202020204" pitchFamily="34" charset="0"/>
              <a:buChar char="•"/>
            </a:pPr>
            <a:r>
              <a:rPr lang="en-US" sz="1500" dirty="0">
                <a:solidFill>
                  <a:schemeClr val="tx1"/>
                </a:solidFill>
                <a:latin typeface="+mn-lt"/>
              </a:rPr>
              <a:t>What factors play a pivotal role in determining the success of a rocket landing?</a:t>
            </a:r>
            <a:endParaRPr lang="en-US" sz="1500" dirty="0">
              <a:solidFill>
                <a:schemeClr val="tx1"/>
              </a:solidFill>
              <a:latin typeface="+mn-lt"/>
              <a:ea typeface="Calibri"/>
              <a:cs typeface="Calibri"/>
            </a:endParaRPr>
          </a:p>
          <a:p>
            <a:pPr marL="742950" lvl="1">
              <a:buFont typeface="Arial" panose="020B0604020202020204" pitchFamily="34" charset="0"/>
              <a:buChar char="•"/>
            </a:pPr>
            <a:r>
              <a:rPr lang="en-US" sz="1500" dirty="0">
                <a:solidFill>
                  <a:schemeClr val="tx1"/>
                </a:solidFill>
                <a:latin typeface="+mn-lt"/>
              </a:rPr>
              <a:t>How do various features interact to influence the success rate of a landing?</a:t>
            </a:r>
            <a:endParaRPr lang="en-US" sz="1500" dirty="0">
              <a:solidFill>
                <a:schemeClr val="tx1"/>
              </a:solidFill>
              <a:latin typeface="+mn-lt"/>
              <a:ea typeface="Calibri"/>
              <a:cs typeface="Calibri"/>
            </a:endParaRPr>
          </a:p>
          <a:p>
            <a:pPr marL="742950" lvl="1">
              <a:buFont typeface="Arial" panose="020B0604020202020204" pitchFamily="34" charset="0"/>
              <a:buChar char="•"/>
            </a:pPr>
            <a:r>
              <a:rPr lang="en-US" sz="1500" dirty="0">
                <a:solidFill>
                  <a:schemeClr val="tx1"/>
                </a:solidFill>
                <a:latin typeface="+mn-lt"/>
              </a:rPr>
              <a:t>What operating conditions must be in place to ensure a successful rocket landing program?</a:t>
            </a:r>
            <a:endParaRPr lang="en-US" sz="1500" dirty="0">
              <a:solidFill>
                <a:schemeClr val="tx1"/>
              </a:solidFill>
              <a:latin typeface="+mn-lt"/>
              <a:ea typeface="Calibri"/>
              <a:cs typeface="Calibri"/>
            </a:endParaRPr>
          </a:p>
          <a:p>
            <a:pPr marL="0">
              <a:spcBef>
                <a:spcPts val="1400"/>
              </a:spcBef>
              <a:buFont typeface="Arial" panose="020B0604020202020204" pitchFamily="34" charset="0"/>
              <a:buChar char="•"/>
            </a:pPr>
            <a:endParaRPr lang="en-US" sz="1500">
              <a:solidFill>
                <a:schemeClr val="tx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32536" y="188880"/>
            <a:ext cx="10515600" cy="109868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dirty="0">
                <a:solidFill>
                  <a:srgbClr val="0948CB"/>
                </a:solidFill>
                <a:latin typeface="Abadi"/>
              </a:rPr>
              <a:t>Pie Chart Illustrating Launch Site with the Highest Launch Success Ratio</a:t>
            </a:r>
          </a:p>
        </p:txBody>
      </p:sp>
      <p:pic>
        <p:nvPicPr>
          <p:cNvPr id="2" name="Picture 1" descr="A blue and red pie chart&#10;&#10;Description automatically generated">
            <a:extLst>
              <a:ext uri="{FF2B5EF4-FFF2-40B4-BE49-F238E27FC236}">
                <a16:creationId xmlns:a16="http://schemas.microsoft.com/office/drawing/2014/main" id="{3756120A-ADFC-3F39-CAF4-0BAAFCE11CCD}"/>
              </a:ext>
            </a:extLst>
          </p:cNvPr>
          <p:cNvPicPr>
            <a:picLocks noChangeAspect="1"/>
          </p:cNvPicPr>
          <p:nvPr/>
        </p:nvPicPr>
        <p:blipFill>
          <a:blip r:embed="rId3"/>
          <a:stretch>
            <a:fillRect/>
          </a:stretch>
        </p:blipFill>
        <p:spPr>
          <a:xfrm>
            <a:off x="1836296" y="1574322"/>
            <a:ext cx="8057213" cy="3534469"/>
          </a:xfrm>
          <a:prstGeom prst="rect">
            <a:avLst/>
          </a:prstGeom>
        </p:spPr>
      </p:pic>
      <p:sp>
        <p:nvSpPr>
          <p:cNvPr id="4" name="TextBox 3">
            <a:extLst>
              <a:ext uri="{FF2B5EF4-FFF2-40B4-BE49-F238E27FC236}">
                <a16:creationId xmlns:a16="http://schemas.microsoft.com/office/drawing/2014/main" id="{06221A09-33DA-6B47-2288-79A2D493F7FD}"/>
              </a:ext>
            </a:extLst>
          </p:cNvPr>
          <p:cNvSpPr txBox="1"/>
          <p:nvPr/>
        </p:nvSpPr>
        <p:spPr>
          <a:xfrm>
            <a:off x="1836295" y="5371475"/>
            <a:ext cx="914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1">
                    <a:lumMod val="95000"/>
                    <a:lumOff val="5000"/>
                  </a:schemeClr>
                </a:solidFill>
                <a:ea typeface="+mn-lt"/>
                <a:cs typeface="+mn-lt"/>
              </a:rPr>
              <a:t>KSC LC-39A attained a success rate of 76.9% and experienced a failure rate of 23.1%.</a:t>
            </a:r>
            <a:endParaRPr lang="en-US" b="1" dirty="0">
              <a:solidFill>
                <a:schemeClr val="tx1">
                  <a:lumMod val="95000"/>
                  <a:lumOff val="5000"/>
                </a:schemeClr>
              </a:solidFill>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EB3769-647D-F119-9222-FC1983CD88C4}"/>
              </a:ext>
            </a:extLst>
          </p:cNvPr>
          <p:cNvSpPr txBox="1"/>
          <p:nvPr/>
        </p:nvSpPr>
        <p:spPr>
          <a:xfrm>
            <a:off x="512164" y="424721"/>
            <a:ext cx="11180163"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dirty="0">
                <a:solidFill>
                  <a:srgbClr val="0B49CB"/>
                </a:solidFill>
                <a:ea typeface="+mn-lt"/>
                <a:cs typeface="+mn-lt"/>
              </a:rPr>
              <a:t>Scatter Plot of Payload vs Launch Outcome for All Sites, with Various Payloads Selected in the Range Slider</a:t>
            </a:r>
            <a:endParaRPr lang="en-US" dirty="0"/>
          </a:p>
        </p:txBody>
      </p:sp>
      <p:pic>
        <p:nvPicPr>
          <p:cNvPr id="3" name="Picture 2" descr="A graph with numbers and colored dots&#10;&#10;Description automatically generated">
            <a:extLst>
              <a:ext uri="{FF2B5EF4-FFF2-40B4-BE49-F238E27FC236}">
                <a16:creationId xmlns:a16="http://schemas.microsoft.com/office/drawing/2014/main" id="{73F8F7F3-CF96-C970-7F7A-2357467DBCA3}"/>
              </a:ext>
            </a:extLst>
          </p:cNvPr>
          <p:cNvPicPr>
            <a:picLocks noChangeAspect="1"/>
          </p:cNvPicPr>
          <p:nvPr/>
        </p:nvPicPr>
        <p:blipFill>
          <a:blip r:embed="rId2"/>
          <a:stretch>
            <a:fillRect/>
          </a:stretch>
        </p:blipFill>
        <p:spPr>
          <a:xfrm>
            <a:off x="624591" y="1999044"/>
            <a:ext cx="5246558" cy="2522635"/>
          </a:xfrm>
          <a:prstGeom prst="rect">
            <a:avLst/>
          </a:prstGeom>
        </p:spPr>
      </p:pic>
      <p:pic>
        <p:nvPicPr>
          <p:cNvPr id="4" name="Picture 3" descr="A graph with numbers and red and green dots&#10;&#10;Description automatically generated">
            <a:extLst>
              <a:ext uri="{FF2B5EF4-FFF2-40B4-BE49-F238E27FC236}">
                <a16:creationId xmlns:a16="http://schemas.microsoft.com/office/drawing/2014/main" id="{A9693D06-542B-110F-AB27-3C93BECABF15}"/>
              </a:ext>
            </a:extLst>
          </p:cNvPr>
          <p:cNvPicPr>
            <a:picLocks noChangeAspect="1"/>
          </p:cNvPicPr>
          <p:nvPr/>
        </p:nvPicPr>
        <p:blipFill>
          <a:blip r:embed="rId3"/>
          <a:stretch>
            <a:fillRect/>
          </a:stretch>
        </p:blipFill>
        <p:spPr>
          <a:xfrm>
            <a:off x="6445772" y="1924094"/>
            <a:ext cx="5134130" cy="2597583"/>
          </a:xfrm>
          <a:prstGeom prst="rect">
            <a:avLst/>
          </a:prstGeom>
        </p:spPr>
      </p:pic>
      <p:sp>
        <p:nvSpPr>
          <p:cNvPr id="5" name="TextBox 4">
            <a:extLst>
              <a:ext uri="{FF2B5EF4-FFF2-40B4-BE49-F238E27FC236}">
                <a16:creationId xmlns:a16="http://schemas.microsoft.com/office/drawing/2014/main" id="{BC397E0F-A776-2202-2D0B-7C923B304311}"/>
              </a:ext>
            </a:extLst>
          </p:cNvPr>
          <p:cNvSpPr txBox="1"/>
          <p:nvPr/>
        </p:nvSpPr>
        <p:spPr>
          <a:xfrm>
            <a:off x="1411573" y="4359638"/>
            <a:ext cx="3672591"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solidFill>
                  <a:schemeClr val="accent6"/>
                </a:solidFill>
                <a:cs typeface="Calibri"/>
              </a:rPr>
              <a:t>Low Weighted Payload (0-4000 KG)</a:t>
            </a:r>
            <a:endParaRPr lang="en-US" sz="1500" dirty="0">
              <a:solidFill>
                <a:schemeClr val="accent6"/>
              </a:solidFill>
              <a:cs typeface="Calibri" panose="020F0502020204030204"/>
            </a:endParaRPr>
          </a:p>
        </p:txBody>
      </p:sp>
      <p:sp>
        <p:nvSpPr>
          <p:cNvPr id="6" name="TextBox 5">
            <a:extLst>
              <a:ext uri="{FF2B5EF4-FFF2-40B4-BE49-F238E27FC236}">
                <a16:creationId xmlns:a16="http://schemas.microsoft.com/office/drawing/2014/main" id="{DF371ECB-0E4E-DD7B-3352-7CC4E207A6AD}"/>
              </a:ext>
            </a:extLst>
          </p:cNvPr>
          <p:cNvSpPr txBox="1"/>
          <p:nvPr/>
        </p:nvSpPr>
        <p:spPr>
          <a:xfrm>
            <a:off x="7270228" y="4359637"/>
            <a:ext cx="3672591"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b="1" dirty="0">
                <a:solidFill>
                  <a:srgbClr val="FF0000"/>
                </a:solidFill>
                <a:cs typeface="Calibri"/>
              </a:rPr>
              <a:t>Heavy Weighted Payload (0-4000 KG)</a:t>
            </a:r>
            <a:endParaRPr lang="en-US" sz="1500" dirty="0">
              <a:solidFill>
                <a:srgbClr val="FF0000"/>
              </a:solidFill>
              <a:cs typeface="Calibri" panose="020F0502020204030204"/>
            </a:endParaRPr>
          </a:p>
        </p:txBody>
      </p:sp>
      <p:sp>
        <p:nvSpPr>
          <p:cNvPr id="7" name="TextBox 6">
            <a:extLst>
              <a:ext uri="{FF2B5EF4-FFF2-40B4-BE49-F238E27FC236}">
                <a16:creationId xmlns:a16="http://schemas.microsoft.com/office/drawing/2014/main" id="{0F379369-BF41-A647-81F4-67F7BFC3BA0F}"/>
              </a:ext>
            </a:extLst>
          </p:cNvPr>
          <p:cNvSpPr txBox="1"/>
          <p:nvPr/>
        </p:nvSpPr>
        <p:spPr>
          <a:xfrm>
            <a:off x="1074295" y="5209082"/>
            <a:ext cx="92814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Calibri"/>
              </a:rPr>
              <a:t>We can see that the success rate for low weighted payloads is higher than the heavy weighted payloads.</a:t>
            </a:r>
            <a:endParaRPr lang="en-US" b="1" dirty="0"/>
          </a:p>
        </p:txBody>
      </p:sp>
    </p:spTree>
    <p:extLst>
      <p:ext uri="{BB962C8B-B14F-4D97-AF65-F5344CB8AC3E}">
        <p14:creationId xmlns:p14="http://schemas.microsoft.com/office/powerpoint/2010/main" val="2456936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a:solidFill>
                  <a:srgbClr val="FFFFFF"/>
                </a:solidFill>
                <a:latin typeface="+mj-lt"/>
                <a:ea typeface="+mj-ea"/>
                <a:cs typeface="+mj-cs"/>
              </a:rPr>
              <a:t>Classification Accuracy</a:t>
            </a:r>
          </a:p>
        </p:txBody>
      </p:sp>
      <p:pic>
        <p:nvPicPr>
          <p:cNvPr id="2" name="Picture 1" descr="A screenshot of a computer code&#10;&#10;Description automatically generated">
            <a:extLst>
              <a:ext uri="{FF2B5EF4-FFF2-40B4-BE49-F238E27FC236}">
                <a16:creationId xmlns:a16="http://schemas.microsoft.com/office/drawing/2014/main" id="{DFB5E4B5-9366-3F6E-73B5-62518181CEE3}"/>
              </a:ext>
            </a:extLst>
          </p:cNvPr>
          <p:cNvPicPr>
            <a:picLocks noChangeAspect="1"/>
          </p:cNvPicPr>
          <p:nvPr/>
        </p:nvPicPr>
        <p:blipFill>
          <a:blip r:embed="rId2"/>
          <a:stretch>
            <a:fillRect/>
          </a:stretch>
        </p:blipFill>
        <p:spPr>
          <a:xfrm>
            <a:off x="4589940" y="1247721"/>
            <a:ext cx="7192929" cy="3997967"/>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43</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FFFFFF"/>
                </a:solidFill>
                <a:latin typeface="+mj-lt"/>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dirty="0">
                <a:solidFill>
                  <a:schemeClr val="tx1">
                    <a:alpha val="80000"/>
                  </a:schemeClr>
                </a:solidFill>
                <a:latin typeface="+mn-lt"/>
              </a:rPr>
              <a:pPr>
                <a:spcAft>
                  <a:spcPts val="600"/>
                </a:spcAft>
              </a:pPr>
              <a:t>44</a:t>
            </a:fld>
            <a:endParaRPr lang="en-US" sz="1200" dirty="0">
              <a:solidFill>
                <a:schemeClr val="tx1">
                  <a:alpha val="80000"/>
                </a:schemeClr>
              </a:solidFill>
              <a:latin typeface="+mn-lt"/>
            </a:endParaRPr>
          </a:p>
        </p:txBody>
      </p:sp>
      <p:pic>
        <p:nvPicPr>
          <p:cNvPr id="3" name="Picture 2">
            <a:extLst>
              <a:ext uri="{FF2B5EF4-FFF2-40B4-BE49-F238E27FC236}">
                <a16:creationId xmlns:a16="http://schemas.microsoft.com/office/drawing/2014/main" id="{56CEFF24-4944-5E79-3DE7-0F36EA794C57}"/>
              </a:ext>
            </a:extLst>
          </p:cNvPr>
          <p:cNvPicPr>
            <a:picLocks noChangeAspect="1"/>
          </p:cNvPicPr>
          <p:nvPr/>
        </p:nvPicPr>
        <p:blipFill>
          <a:blip r:embed="rId2"/>
          <a:stretch>
            <a:fillRect/>
          </a:stretch>
        </p:blipFill>
        <p:spPr>
          <a:xfrm>
            <a:off x="6311006" y="1109743"/>
            <a:ext cx="3502551" cy="3003973"/>
          </a:xfrm>
          <a:prstGeom prst="rect">
            <a:avLst/>
          </a:prstGeom>
        </p:spPr>
      </p:pic>
      <p:sp>
        <p:nvSpPr>
          <p:cNvPr id="5" name="TextBox 4">
            <a:extLst>
              <a:ext uri="{FF2B5EF4-FFF2-40B4-BE49-F238E27FC236}">
                <a16:creationId xmlns:a16="http://schemas.microsoft.com/office/drawing/2014/main" id="{D43D55C0-12EF-953E-C4E9-EC1F0048429A}"/>
              </a:ext>
            </a:extLst>
          </p:cNvPr>
          <p:cNvSpPr txBox="1"/>
          <p:nvPr/>
        </p:nvSpPr>
        <p:spPr>
          <a:xfrm>
            <a:off x="5558852" y="4509541"/>
            <a:ext cx="568377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bri"/>
                <a:ea typeface="Calibri"/>
                <a:cs typeface="Calibri"/>
              </a:rPr>
              <a:t>Examining the confusion matrix, we see that logistic regression can distinguish between the different classes. We see that the major problem is false positives.</a:t>
            </a:r>
            <a:endParaRPr lang="en-US"/>
          </a:p>
        </p:txBody>
      </p:sp>
    </p:spTree>
    <p:extLst>
      <p:ext uri="{BB962C8B-B14F-4D97-AF65-F5344CB8AC3E}">
        <p14:creationId xmlns:p14="http://schemas.microsoft.com/office/powerpoint/2010/main" val="41105030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dirty="0" smtClean="0"/>
              <a:t>45</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819978" y="1550268"/>
            <a:ext cx="5903913" cy="616288"/>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tx1">
                    <a:lumMod val="95000"/>
                    <a:lumOff val="5000"/>
                  </a:schemeClr>
                </a:solidFill>
                <a:latin typeface="Abadi"/>
                <a:ea typeface="+mn-lt"/>
                <a:cs typeface="+mn-lt"/>
              </a:rPr>
              <a:t>Based on our analysis, we can draw the following conclusions:</a:t>
            </a:r>
            <a:endParaRPr lang="en-US" sz="1800" dirty="0">
              <a:solidFill>
                <a:schemeClr val="tx1">
                  <a:lumMod val="95000"/>
                  <a:lumOff val="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graphicFrame>
        <p:nvGraphicFramePr>
          <p:cNvPr id="27" name="TextBox 1">
            <a:extLst>
              <a:ext uri="{FF2B5EF4-FFF2-40B4-BE49-F238E27FC236}">
                <a16:creationId xmlns:a16="http://schemas.microsoft.com/office/drawing/2014/main" id="{ECDA3F0B-3C75-54C1-E864-94FD49CDB6A3}"/>
              </a:ext>
            </a:extLst>
          </p:cNvPr>
          <p:cNvGraphicFramePr/>
          <p:nvPr/>
        </p:nvGraphicFramePr>
        <p:xfrm>
          <a:off x="774491" y="2410917"/>
          <a:ext cx="5946098" cy="3139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IBM Plex Mono Text"/>
              </a:rPr>
              <a:t>Data was collected using SpaceX API and web scraping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IBM Plex Mono Text"/>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3297"/>
            <a:ext cx="10515600" cy="4351338"/>
          </a:xfrm>
          <a:prstGeom prst="rect">
            <a:avLst/>
          </a:prstGeom>
        </p:spPr>
        <p:txBody>
          <a:bodyPr lIns="91440" tIns="45720" rIns="91440" bIns="45720" anchor="t"/>
          <a:lstStyle/>
          <a:p>
            <a:pPr>
              <a:buNone/>
            </a:pPr>
            <a:r>
              <a:rPr lang="en-US" sz="2200" dirty="0">
                <a:solidFill>
                  <a:schemeClr val="tx1">
                    <a:lumMod val="95000"/>
                    <a:lumOff val="5000"/>
                  </a:schemeClr>
                </a:solidFill>
                <a:latin typeface="Abadi"/>
                <a:ea typeface="+mn-lt"/>
                <a:cs typeface="+mn-lt"/>
              </a:rPr>
              <a:t>Various methods were employed for data collection:</a:t>
            </a:r>
            <a:endParaRPr lang="en-US" sz="2200" dirty="0">
              <a:solidFill>
                <a:schemeClr val="tx1">
                  <a:lumMod val="95000"/>
                  <a:lumOff val="5000"/>
                </a:schemeClr>
              </a:solidFill>
              <a:latin typeface="Abadi"/>
            </a:endParaRPr>
          </a:p>
          <a:p>
            <a:pPr lvl="1" algn="just">
              <a:lnSpc>
                <a:spcPct val="150000"/>
              </a:lnSpc>
              <a:buFont typeface="Arial"/>
              <a:buChar char="•"/>
            </a:pPr>
            <a:r>
              <a:rPr lang="en-US" sz="1800" dirty="0">
                <a:solidFill>
                  <a:schemeClr val="tx1">
                    <a:lumMod val="95000"/>
                    <a:lumOff val="5000"/>
                  </a:schemeClr>
                </a:solidFill>
                <a:latin typeface="Abadi"/>
                <a:ea typeface="+mn-lt"/>
                <a:cs typeface="+mn-lt"/>
              </a:rPr>
              <a:t>SpaceX API was utilized through a GET request to retrieve data.</a:t>
            </a:r>
            <a:endParaRPr lang="en-US" sz="1800">
              <a:solidFill>
                <a:schemeClr val="tx1">
                  <a:lumMod val="95000"/>
                  <a:lumOff val="5000"/>
                </a:schemeClr>
              </a:solidFill>
              <a:latin typeface="Abadi"/>
              <a:ea typeface="Calibri"/>
              <a:cs typeface="Calibri"/>
            </a:endParaRPr>
          </a:p>
          <a:p>
            <a:pPr lvl="1" algn="just">
              <a:lnSpc>
                <a:spcPct val="150000"/>
              </a:lnSpc>
              <a:buFont typeface="Arial"/>
              <a:buChar char="•"/>
            </a:pPr>
            <a:r>
              <a:rPr lang="en-US" sz="1800" dirty="0">
                <a:solidFill>
                  <a:schemeClr val="tx1">
                    <a:lumMod val="95000"/>
                    <a:lumOff val="5000"/>
                  </a:schemeClr>
                </a:solidFill>
                <a:latin typeface="Abadi"/>
                <a:ea typeface="+mn-lt"/>
                <a:cs typeface="+mn-lt"/>
              </a:rPr>
              <a:t>The response content was decoded into JSON format using the .</a:t>
            </a:r>
            <a:r>
              <a:rPr lang="en-US" sz="1800" err="1">
                <a:solidFill>
                  <a:schemeClr val="tx1">
                    <a:lumMod val="95000"/>
                    <a:lumOff val="5000"/>
                  </a:schemeClr>
                </a:solidFill>
                <a:latin typeface="Abadi"/>
                <a:ea typeface="+mn-lt"/>
                <a:cs typeface="+mn-lt"/>
              </a:rPr>
              <a:t>json</a:t>
            </a:r>
            <a:r>
              <a:rPr lang="en-US" sz="1800" dirty="0">
                <a:solidFill>
                  <a:schemeClr val="tx1">
                    <a:lumMod val="95000"/>
                    <a:lumOff val="5000"/>
                  </a:schemeClr>
                </a:solidFill>
                <a:latin typeface="Abadi"/>
                <a:ea typeface="+mn-lt"/>
                <a:cs typeface="+mn-lt"/>
              </a:rPr>
              <a:t>() function and subsequently transformed into a pandas </a:t>
            </a:r>
            <a:r>
              <a:rPr lang="en-US" sz="1800" err="1">
                <a:solidFill>
                  <a:schemeClr val="tx1">
                    <a:lumMod val="95000"/>
                    <a:lumOff val="5000"/>
                  </a:schemeClr>
                </a:solidFill>
                <a:latin typeface="Abadi"/>
                <a:ea typeface="+mn-lt"/>
                <a:cs typeface="+mn-lt"/>
              </a:rPr>
              <a:t>dataframe</a:t>
            </a:r>
            <a:r>
              <a:rPr lang="en-US" sz="1800" dirty="0">
                <a:solidFill>
                  <a:schemeClr val="tx1">
                    <a:lumMod val="95000"/>
                    <a:lumOff val="5000"/>
                  </a:schemeClr>
                </a:solidFill>
                <a:latin typeface="Abadi"/>
                <a:ea typeface="+mn-lt"/>
                <a:cs typeface="+mn-lt"/>
              </a:rPr>
              <a:t> via .</a:t>
            </a:r>
            <a:r>
              <a:rPr lang="en-US" sz="1800" err="1">
                <a:solidFill>
                  <a:schemeClr val="tx1">
                    <a:lumMod val="95000"/>
                    <a:lumOff val="5000"/>
                  </a:schemeClr>
                </a:solidFill>
                <a:latin typeface="Abadi"/>
                <a:ea typeface="+mn-lt"/>
                <a:cs typeface="+mn-lt"/>
              </a:rPr>
              <a:t>json_normalize</a:t>
            </a:r>
            <a:r>
              <a:rPr lang="en-US" sz="1800" dirty="0">
                <a:solidFill>
                  <a:schemeClr val="tx1">
                    <a:lumMod val="95000"/>
                    <a:lumOff val="5000"/>
                  </a:schemeClr>
                </a:solidFill>
                <a:latin typeface="Abadi"/>
                <a:ea typeface="+mn-lt"/>
                <a:cs typeface="+mn-lt"/>
              </a:rPr>
              <a:t>().</a:t>
            </a:r>
            <a:endParaRPr lang="en-US" sz="1800">
              <a:solidFill>
                <a:schemeClr val="tx1">
                  <a:lumMod val="95000"/>
                  <a:lumOff val="5000"/>
                </a:schemeClr>
              </a:solidFill>
              <a:latin typeface="Abadi"/>
              <a:ea typeface="Calibri"/>
              <a:cs typeface="Calibri"/>
            </a:endParaRPr>
          </a:p>
          <a:p>
            <a:pPr lvl="1" algn="just">
              <a:lnSpc>
                <a:spcPct val="150000"/>
              </a:lnSpc>
              <a:buFont typeface="Arial"/>
              <a:buChar char="•"/>
            </a:pPr>
            <a:r>
              <a:rPr lang="en-US" sz="1800" dirty="0">
                <a:solidFill>
                  <a:schemeClr val="tx1">
                    <a:lumMod val="95000"/>
                    <a:lumOff val="5000"/>
                  </a:schemeClr>
                </a:solidFill>
                <a:latin typeface="Abadi"/>
                <a:ea typeface="+mn-lt"/>
                <a:cs typeface="+mn-lt"/>
              </a:rPr>
              <a:t>Data cleaning processes were implemented, including the identification and handling of missing values.</a:t>
            </a:r>
            <a:endParaRPr lang="en-US" sz="1800">
              <a:solidFill>
                <a:schemeClr val="tx1">
                  <a:lumMod val="95000"/>
                  <a:lumOff val="5000"/>
                </a:schemeClr>
              </a:solidFill>
              <a:latin typeface="Abadi"/>
              <a:ea typeface="Calibri"/>
              <a:cs typeface="Calibri"/>
            </a:endParaRPr>
          </a:p>
          <a:p>
            <a:pPr lvl="1" algn="just">
              <a:lnSpc>
                <a:spcPct val="150000"/>
              </a:lnSpc>
              <a:buFont typeface="Arial"/>
              <a:buChar char="•"/>
            </a:pPr>
            <a:r>
              <a:rPr lang="en-US" sz="1800" dirty="0">
                <a:solidFill>
                  <a:schemeClr val="tx1">
                    <a:lumMod val="95000"/>
                    <a:lumOff val="5000"/>
                  </a:schemeClr>
                </a:solidFill>
                <a:latin typeface="Abadi"/>
                <a:ea typeface="+mn-lt"/>
                <a:cs typeface="+mn-lt"/>
              </a:rPr>
              <a:t>Web scraping from Wikipedia using </a:t>
            </a:r>
            <a:r>
              <a:rPr lang="en-US" sz="1800" err="1">
                <a:solidFill>
                  <a:schemeClr val="tx1">
                    <a:lumMod val="95000"/>
                    <a:lumOff val="5000"/>
                  </a:schemeClr>
                </a:solidFill>
                <a:latin typeface="Abadi"/>
                <a:ea typeface="+mn-lt"/>
                <a:cs typeface="+mn-lt"/>
              </a:rPr>
              <a:t>BeautifulSoup</a:t>
            </a:r>
            <a:r>
              <a:rPr lang="en-US" sz="1800" dirty="0">
                <a:solidFill>
                  <a:schemeClr val="tx1">
                    <a:lumMod val="95000"/>
                    <a:lumOff val="5000"/>
                  </a:schemeClr>
                </a:solidFill>
                <a:latin typeface="Abadi"/>
                <a:ea typeface="+mn-lt"/>
                <a:cs typeface="+mn-lt"/>
              </a:rPr>
              <a:t> was conducted to obtain Falcon 9 launch records.</a:t>
            </a:r>
            <a:endParaRPr lang="en-US" sz="1800">
              <a:solidFill>
                <a:schemeClr val="tx1">
                  <a:lumMod val="95000"/>
                  <a:lumOff val="5000"/>
                </a:schemeClr>
              </a:solidFill>
              <a:latin typeface="Abadi"/>
              <a:ea typeface="Calibri"/>
              <a:cs typeface="Calibri"/>
            </a:endParaRPr>
          </a:p>
          <a:p>
            <a:pPr lvl="1" algn="just">
              <a:lnSpc>
                <a:spcPct val="150000"/>
              </a:lnSpc>
              <a:buFont typeface="Arial"/>
              <a:buChar char="•"/>
            </a:pPr>
            <a:r>
              <a:rPr lang="en-US" sz="1800" dirty="0">
                <a:solidFill>
                  <a:schemeClr val="tx1">
                    <a:lumMod val="95000"/>
                    <a:lumOff val="5000"/>
                  </a:schemeClr>
                </a:solidFill>
                <a:latin typeface="Abadi"/>
                <a:ea typeface="+mn-lt"/>
                <a:cs typeface="+mn-lt"/>
              </a:rPr>
              <a:t>The goal was to extract launch records from an HTML table, parse the table, and convert the information into a pandas </a:t>
            </a:r>
            <a:r>
              <a:rPr lang="en-US" sz="1800" err="1">
                <a:solidFill>
                  <a:schemeClr val="tx1">
                    <a:lumMod val="95000"/>
                    <a:lumOff val="5000"/>
                  </a:schemeClr>
                </a:solidFill>
                <a:latin typeface="Abadi"/>
                <a:ea typeface="+mn-lt"/>
                <a:cs typeface="+mn-lt"/>
              </a:rPr>
              <a:t>dataframe</a:t>
            </a:r>
            <a:r>
              <a:rPr lang="en-US" sz="1800" dirty="0">
                <a:solidFill>
                  <a:schemeClr val="tx1">
                    <a:lumMod val="95000"/>
                    <a:lumOff val="5000"/>
                  </a:schemeClr>
                </a:solidFill>
                <a:latin typeface="Abadi"/>
                <a:ea typeface="+mn-lt"/>
                <a:cs typeface="+mn-lt"/>
              </a:rPr>
              <a:t> for subsequent analysis.</a:t>
            </a:r>
            <a:endParaRPr lang="en-US" sz="1800">
              <a:solidFill>
                <a:schemeClr val="tx1">
                  <a:lumMod val="95000"/>
                  <a:lumOff val="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1900" dirty="0">
                <a:solidFill>
                  <a:schemeClr val="tx1">
                    <a:lumMod val="95000"/>
                    <a:lumOff val="5000"/>
                  </a:schemeClr>
                </a:solidFill>
                <a:latin typeface="Abadi"/>
                <a:ea typeface="+mn-lt"/>
                <a:cs typeface="+mn-lt"/>
              </a:rPr>
              <a:t>We applied web scraping to extract Falcon 9 launch records from a webpage using </a:t>
            </a:r>
            <a:r>
              <a:rPr lang="en-US" sz="1900" err="1">
                <a:solidFill>
                  <a:schemeClr val="tx1">
                    <a:lumMod val="95000"/>
                    <a:lumOff val="5000"/>
                  </a:schemeClr>
                </a:solidFill>
                <a:latin typeface="Abadi"/>
                <a:ea typeface="+mn-lt"/>
                <a:cs typeface="+mn-lt"/>
              </a:rPr>
              <a:t>BeautifulSoup</a:t>
            </a:r>
            <a:r>
              <a:rPr lang="en-US" sz="1900" dirty="0">
                <a:solidFill>
                  <a:schemeClr val="tx1">
                    <a:lumMod val="95000"/>
                    <a:lumOff val="5000"/>
                  </a:schemeClr>
                </a:solidFill>
                <a:latin typeface="Abadi"/>
                <a:ea typeface="+mn-lt"/>
                <a:cs typeface="+mn-lt"/>
              </a:rPr>
              <a:t>. Subsequently, we parsed the table and converted the retrieved information into a pandas </a:t>
            </a:r>
            <a:r>
              <a:rPr lang="en-US" sz="1900" err="1">
                <a:solidFill>
                  <a:schemeClr val="tx1">
                    <a:lumMod val="95000"/>
                    <a:lumOff val="5000"/>
                  </a:schemeClr>
                </a:solidFill>
                <a:latin typeface="Abadi"/>
                <a:ea typeface="+mn-lt"/>
                <a:cs typeface="+mn-lt"/>
              </a:rPr>
              <a:t>dataframe</a:t>
            </a:r>
            <a:r>
              <a:rPr lang="en-US" sz="1900" dirty="0">
                <a:solidFill>
                  <a:schemeClr val="tx1">
                    <a:lumMod val="95000"/>
                    <a:lumOff val="5000"/>
                  </a:schemeClr>
                </a:solidFill>
                <a:latin typeface="Abadi"/>
                <a:ea typeface="+mn-lt"/>
                <a:cs typeface="+mn-lt"/>
              </a:rPr>
              <a:t>.</a:t>
            </a:r>
            <a:endParaRPr lang="en-US" sz="1900" dirty="0">
              <a:solidFill>
                <a:schemeClr val="tx1">
                  <a:lumMod val="95000"/>
                  <a:lumOff val="5000"/>
                </a:schemeClr>
              </a:solidFill>
              <a:latin typeface="Abadi"/>
            </a:endParaRPr>
          </a:p>
          <a:p>
            <a:pPr>
              <a:lnSpc>
                <a:spcPct val="100000"/>
              </a:lnSpc>
              <a:spcBef>
                <a:spcPts val="1400"/>
              </a:spcBef>
            </a:pPr>
            <a:r>
              <a:rPr lang="en-US" sz="1900" dirty="0">
                <a:solidFill>
                  <a:schemeClr val="accent3">
                    <a:lumMod val="25000"/>
                  </a:schemeClr>
                </a:solidFill>
                <a:latin typeface="Abadi"/>
              </a:rPr>
              <a:t>The link to the notebook is</a:t>
            </a:r>
            <a:r>
              <a:rPr lang="en-US" sz="2200" dirty="0">
                <a:solidFill>
                  <a:schemeClr val="accent3">
                    <a:lumMod val="25000"/>
                  </a:schemeClr>
                </a:solidFill>
                <a:latin typeface="Abadi"/>
              </a:rPr>
              <a:t> </a:t>
            </a:r>
            <a:r>
              <a:rPr lang="en-US" sz="19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M1.2.jupyter-labs-webscraping.ipynb</a:t>
            </a:r>
            <a:endParaRPr lang="en-US" sz="19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grpSp>
        <p:nvGrpSpPr>
          <p:cNvPr id="22" name="Group 21">
            <a:extLst>
              <a:ext uri="{FF2B5EF4-FFF2-40B4-BE49-F238E27FC236}">
                <a16:creationId xmlns:a16="http://schemas.microsoft.com/office/drawing/2014/main" id="{53940293-9B45-4538-EFCA-736C025E5555}"/>
              </a:ext>
            </a:extLst>
          </p:cNvPr>
          <p:cNvGrpSpPr/>
          <p:nvPr/>
        </p:nvGrpSpPr>
        <p:grpSpPr>
          <a:xfrm>
            <a:off x="6516610" y="1561762"/>
            <a:ext cx="3484484" cy="4563543"/>
            <a:chOff x="7178675" y="1636713"/>
            <a:chExt cx="2622550" cy="4913313"/>
          </a:xfrm>
        </p:grpSpPr>
        <p:sp>
          <p:nvSpPr>
            <p:cNvPr id="7" name="Flowchart: Terminator 6">
              <a:extLst>
                <a:ext uri="{FF2B5EF4-FFF2-40B4-BE49-F238E27FC236}">
                  <a16:creationId xmlns:a16="http://schemas.microsoft.com/office/drawing/2014/main" id="{A9C71BA6-1632-EBB0-5A20-0A57446064B0}"/>
                </a:ext>
              </a:extLst>
            </p:cNvPr>
            <p:cNvSpPr/>
            <p:nvPr/>
          </p:nvSpPr>
          <p:spPr>
            <a:xfrm>
              <a:off x="7840741" y="1636713"/>
              <a:ext cx="1303338" cy="427038"/>
            </a:xfrm>
            <a:prstGeom prst="flowChartTerminator">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ea typeface="Calibri"/>
                  <a:cs typeface="Calibri"/>
                </a:rPr>
                <a:t>Start</a:t>
              </a:r>
              <a:endParaRPr lang="en-US" sz="2000" b="1" dirty="0">
                <a:ea typeface="Calibri"/>
                <a:cs typeface="Calibri"/>
              </a:endParaRPr>
            </a:p>
          </p:txBody>
        </p:sp>
        <p:sp>
          <p:nvSpPr>
            <p:cNvPr id="8" name="Flowchart: Alternate Process 7">
              <a:extLst>
                <a:ext uri="{FF2B5EF4-FFF2-40B4-BE49-F238E27FC236}">
                  <a16:creationId xmlns:a16="http://schemas.microsoft.com/office/drawing/2014/main" id="{A9646C86-0511-2414-5B94-55ACC17F5DD1}"/>
                </a:ext>
              </a:extLst>
            </p:cNvPr>
            <p:cNvSpPr/>
            <p:nvPr/>
          </p:nvSpPr>
          <p:spPr>
            <a:xfrm>
              <a:off x="7178675" y="2384425"/>
              <a:ext cx="2622550" cy="427038"/>
            </a:xfrm>
            <a:prstGeom prst="flowChartAlternateProcess">
              <a:avLst/>
            </a:prstGeom>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dirty="0">
                  <a:ea typeface="Calibri"/>
                  <a:cs typeface="Calibri"/>
                </a:rPr>
                <a:t>Web Scraping</a:t>
              </a:r>
            </a:p>
          </p:txBody>
        </p:sp>
        <p:sp>
          <p:nvSpPr>
            <p:cNvPr id="9" name="Flowchart: Alternate Process 8">
              <a:extLst>
                <a:ext uri="{FF2B5EF4-FFF2-40B4-BE49-F238E27FC236}">
                  <a16:creationId xmlns:a16="http://schemas.microsoft.com/office/drawing/2014/main" id="{48E06054-0A4D-4BA1-3702-20040E17325D}"/>
                </a:ext>
              </a:extLst>
            </p:cNvPr>
            <p:cNvSpPr/>
            <p:nvPr/>
          </p:nvSpPr>
          <p:spPr>
            <a:xfrm>
              <a:off x="7178675" y="3132138"/>
              <a:ext cx="2622550" cy="427038"/>
            </a:xfrm>
            <a:prstGeom prst="flowChartAlternateProcess">
              <a:avLst/>
            </a:prstGeom>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dirty="0">
                  <a:ea typeface="Calibri"/>
                  <a:cs typeface="Calibri"/>
                </a:rPr>
                <a:t>Wikipedia with </a:t>
              </a:r>
              <a:r>
                <a:rPr lang="en-US" err="1">
                  <a:ea typeface="Calibri"/>
                  <a:cs typeface="Calibri"/>
                </a:rPr>
                <a:t>BeautifulSoup</a:t>
              </a:r>
              <a:endParaRPr lang="en-US" err="1"/>
            </a:p>
          </p:txBody>
        </p:sp>
        <p:sp>
          <p:nvSpPr>
            <p:cNvPr id="10" name="Flowchart: Alternate Process 9">
              <a:extLst>
                <a:ext uri="{FF2B5EF4-FFF2-40B4-BE49-F238E27FC236}">
                  <a16:creationId xmlns:a16="http://schemas.microsoft.com/office/drawing/2014/main" id="{0370FF40-D96C-E16A-0C50-FF4BB279192D}"/>
                </a:ext>
              </a:extLst>
            </p:cNvPr>
            <p:cNvSpPr/>
            <p:nvPr/>
          </p:nvSpPr>
          <p:spPr>
            <a:xfrm>
              <a:off x="7178675" y="3879850"/>
              <a:ext cx="2622550" cy="427038"/>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dirty="0">
                  <a:solidFill>
                    <a:srgbClr val="FFFFFF"/>
                  </a:solidFill>
                  <a:ea typeface="Calibri"/>
                  <a:cs typeface="Calibri"/>
                </a:rPr>
                <a:t>Extract HTML Table</a:t>
              </a:r>
            </a:p>
          </p:txBody>
        </p:sp>
        <p:sp>
          <p:nvSpPr>
            <p:cNvPr id="12" name="Flowchart: Terminator 11">
              <a:extLst>
                <a:ext uri="{FF2B5EF4-FFF2-40B4-BE49-F238E27FC236}">
                  <a16:creationId xmlns:a16="http://schemas.microsoft.com/office/drawing/2014/main" id="{1C9D9A34-2F7E-96B6-1F99-D7CEA0E5ED1A}"/>
                </a:ext>
              </a:extLst>
            </p:cNvPr>
            <p:cNvSpPr/>
            <p:nvPr/>
          </p:nvSpPr>
          <p:spPr>
            <a:xfrm>
              <a:off x="7840741" y="6122988"/>
              <a:ext cx="1303338" cy="427038"/>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ea typeface="Calibri"/>
                  <a:cs typeface="Calibri"/>
                </a:rPr>
                <a:t>End</a:t>
              </a:r>
              <a:endParaRPr lang="en-US" sz="2000" dirty="0"/>
            </a:p>
          </p:txBody>
        </p:sp>
        <p:sp>
          <p:nvSpPr>
            <p:cNvPr id="13" name="Arrow: Down 12">
              <a:extLst>
                <a:ext uri="{FF2B5EF4-FFF2-40B4-BE49-F238E27FC236}">
                  <a16:creationId xmlns:a16="http://schemas.microsoft.com/office/drawing/2014/main" id="{2E11910D-21E8-1F27-748F-DEA6C0CD818B}"/>
                </a:ext>
              </a:extLst>
            </p:cNvPr>
            <p:cNvSpPr/>
            <p:nvPr/>
          </p:nvSpPr>
          <p:spPr>
            <a:xfrm>
              <a:off x="8415363" y="2136775"/>
              <a:ext cx="150813" cy="174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0F48959E-62A7-3627-9C89-DDA8A26D54AA}"/>
                </a:ext>
              </a:extLst>
            </p:cNvPr>
            <p:cNvSpPr/>
            <p:nvPr/>
          </p:nvSpPr>
          <p:spPr>
            <a:xfrm>
              <a:off x="8415363" y="2884488"/>
              <a:ext cx="150813" cy="174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666BAD64-D1C1-8DAF-1414-5D0335178772}"/>
                </a:ext>
              </a:extLst>
            </p:cNvPr>
            <p:cNvSpPr/>
            <p:nvPr/>
          </p:nvSpPr>
          <p:spPr>
            <a:xfrm>
              <a:off x="8415363" y="3632200"/>
              <a:ext cx="150813" cy="174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6951BE5-6969-0C9E-EF64-E67169DB8E40}"/>
                </a:ext>
              </a:extLst>
            </p:cNvPr>
            <p:cNvSpPr/>
            <p:nvPr/>
          </p:nvSpPr>
          <p:spPr>
            <a:xfrm>
              <a:off x="8415363" y="5127625"/>
              <a:ext cx="150813" cy="174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lowchart: Alternate Process 17">
              <a:extLst>
                <a:ext uri="{FF2B5EF4-FFF2-40B4-BE49-F238E27FC236}">
                  <a16:creationId xmlns:a16="http://schemas.microsoft.com/office/drawing/2014/main" id="{BAE0F979-97B4-DDA4-BACE-28809ED0D47A}"/>
                </a:ext>
              </a:extLst>
            </p:cNvPr>
            <p:cNvSpPr/>
            <p:nvPr/>
          </p:nvSpPr>
          <p:spPr>
            <a:xfrm>
              <a:off x="7178675" y="4627563"/>
              <a:ext cx="2622550" cy="427038"/>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dirty="0">
                  <a:solidFill>
                    <a:srgbClr val="FFFFFF"/>
                  </a:solidFill>
                  <a:ea typeface="Calibri"/>
                  <a:cs typeface="Calibri"/>
                </a:rPr>
                <a:t>Parse HTML Table</a:t>
              </a:r>
            </a:p>
          </p:txBody>
        </p:sp>
        <p:sp>
          <p:nvSpPr>
            <p:cNvPr id="19" name="Flowchart: Alternate Process 18">
              <a:extLst>
                <a:ext uri="{FF2B5EF4-FFF2-40B4-BE49-F238E27FC236}">
                  <a16:creationId xmlns:a16="http://schemas.microsoft.com/office/drawing/2014/main" id="{F0F783A1-55EB-5F62-05D1-64076B2265B5}"/>
                </a:ext>
              </a:extLst>
            </p:cNvPr>
            <p:cNvSpPr/>
            <p:nvPr/>
          </p:nvSpPr>
          <p:spPr>
            <a:xfrm>
              <a:off x="7178675" y="5375275"/>
              <a:ext cx="2622550" cy="427038"/>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dirty="0">
                  <a:solidFill>
                    <a:srgbClr val="FFFFFF"/>
                  </a:solidFill>
                  <a:ea typeface="Calibri"/>
                  <a:cs typeface="Calibri"/>
                </a:rPr>
                <a:t>Covert to </a:t>
              </a:r>
              <a:r>
                <a:rPr lang="en-US" dirty="0" err="1">
                  <a:solidFill>
                    <a:srgbClr val="FFFFFF"/>
                  </a:solidFill>
                  <a:ea typeface="Calibri"/>
                  <a:cs typeface="Calibri"/>
                </a:rPr>
                <a:t>DataFrame</a:t>
              </a:r>
            </a:p>
          </p:txBody>
        </p:sp>
        <p:sp>
          <p:nvSpPr>
            <p:cNvPr id="20" name="Arrow: Down 19">
              <a:extLst>
                <a:ext uri="{FF2B5EF4-FFF2-40B4-BE49-F238E27FC236}">
                  <a16:creationId xmlns:a16="http://schemas.microsoft.com/office/drawing/2014/main" id="{359D3279-96D4-7F95-7BBC-00AF5688AE6C}"/>
                </a:ext>
              </a:extLst>
            </p:cNvPr>
            <p:cNvSpPr/>
            <p:nvPr/>
          </p:nvSpPr>
          <p:spPr>
            <a:xfrm>
              <a:off x="8415363" y="4379913"/>
              <a:ext cx="150813" cy="174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3B3FD744-C203-9BE4-90AA-E07EDD313ABC}"/>
                </a:ext>
              </a:extLst>
            </p:cNvPr>
            <p:cNvSpPr/>
            <p:nvPr/>
          </p:nvSpPr>
          <p:spPr>
            <a:xfrm>
              <a:off x="8415363" y="5877612"/>
              <a:ext cx="149902" cy="1748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1900" dirty="0">
                <a:solidFill>
                  <a:schemeClr val="tx1">
                    <a:lumMod val="95000"/>
                    <a:lumOff val="5000"/>
                  </a:schemeClr>
                </a:solidFill>
                <a:latin typeface="Abadi"/>
                <a:ea typeface="+mn-lt"/>
                <a:cs typeface="+mn-lt"/>
              </a:rPr>
              <a:t>We utilized a GET request to the SpaceX API to retrieve data, performed data cleaning on the acquired information, and conducted essential data wrangling and formatting.</a:t>
            </a:r>
            <a:endParaRPr lang="en-US" sz="1900" dirty="0">
              <a:solidFill>
                <a:schemeClr val="tx1">
                  <a:lumMod val="95000"/>
                  <a:lumOff val="5000"/>
                </a:schemeClr>
              </a:solidFill>
              <a:latin typeface="Abadi"/>
            </a:endParaRPr>
          </a:p>
          <a:p>
            <a:pPr>
              <a:lnSpc>
                <a:spcPct val="100000"/>
              </a:lnSpc>
              <a:spcBef>
                <a:spcPts val="1400"/>
              </a:spcBef>
            </a:pPr>
            <a:endParaRPr lang="en-US" sz="1900" dirty="0">
              <a:solidFill>
                <a:schemeClr val="accent3">
                  <a:lumMod val="25000"/>
                </a:schemeClr>
              </a:solidFill>
              <a:latin typeface="Abadi"/>
            </a:endParaRPr>
          </a:p>
          <a:p>
            <a:pPr>
              <a:lnSpc>
                <a:spcPct val="100000"/>
              </a:lnSpc>
              <a:spcBef>
                <a:spcPts val="1400"/>
              </a:spcBef>
            </a:pPr>
            <a:r>
              <a:rPr lang="en-US" sz="1900" dirty="0">
                <a:solidFill>
                  <a:schemeClr val="accent3">
                    <a:lumMod val="25000"/>
                  </a:schemeClr>
                </a:solidFill>
                <a:latin typeface="Abadi"/>
              </a:rPr>
              <a:t>The link to the notebook is </a:t>
            </a:r>
            <a:r>
              <a:rPr lang="en-US" sz="1900" dirty="0">
                <a:solidFill>
                  <a:schemeClr val="accent3">
                    <a:lumMod val="25000"/>
                  </a:schemeClr>
                </a:solidFill>
                <a:latin typeface="Abadi"/>
                <a:ea typeface="Calibri"/>
                <a:cs typeface="Calibri"/>
                <a:hlinkClick r:id="rId3">
                  <a:extLst>
                    <a:ext uri="{A12FA001-AC4F-418D-AE19-62706E023703}">
                      <ahyp:hlinkClr xmlns:ahyp="http://schemas.microsoft.com/office/drawing/2018/hyperlinkcolor" val="tx"/>
                    </a:ext>
                  </a:extLst>
                </a:hlinkClick>
              </a:rPr>
              <a:t>M1.1.jupyter-labs-spacex-data-collection-api.ipynb</a:t>
            </a:r>
            <a:endParaRPr lang="en-US" sz="1900">
              <a:solidFill>
                <a:schemeClr val="accent3">
                  <a:lumMod val="25000"/>
                </a:schemeClr>
              </a:solidFill>
              <a:latin typeface="Abadi"/>
              <a:ea typeface="Calibri"/>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grpSp>
        <p:nvGrpSpPr>
          <p:cNvPr id="56" name="Group 55">
            <a:extLst>
              <a:ext uri="{FF2B5EF4-FFF2-40B4-BE49-F238E27FC236}">
                <a16:creationId xmlns:a16="http://schemas.microsoft.com/office/drawing/2014/main" id="{24227DF7-71C4-2725-5D6D-8BC032DE0B4F}"/>
              </a:ext>
            </a:extLst>
          </p:cNvPr>
          <p:cNvGrpSpPr/>
          <p:nvPr/>
        </p:nvGrpSpPr>
        <p:grpSpPr>
          <a:xfrm>
            <a:off x="7270957" y="1499016"/>
            <a:ext cx="2713038" cy="4109856"/>
            <a:chOff x="7483318" y="1711377"/>
            <a:chExt cx="2713038" cy="4109856"/>
          </a:xfrm>
        </p:grpSpPr>
        <p:sp>
          <p:nvSpPr>
            <p:cNvPr id="21" name="Flowchart: Terminator 20">
              <a:extLst>
                <a:ext uri="{FF2B5EF4-FFF2-40B4-BE49-F238E27FC236}">
                  <a16:creationId xmlns:a16="http://schemas.microsoft.com/office/drawing/2014/main" id="{EE76ED0A-7335-694C-D724-09A0B1072468}"/>
                </a:ext>
              </a:extLst>
            </p:cNvPr>
            <p:cNvSpPr/>
            <p:nvPr/>
          </p:nvSpPr>
          <p:spPr>
            <a:xfrm>
              <a:off x="8114154" y="1711377"/>
              <a:ext cx="1449049" cy="449704"/>
            </a:xfrm>
            <a:prstGeom prst="flowChartTerminator">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ea typeface="Calibri"/>
                  <a:cs typeface="Calibri"/>
                </a:rPr>
                <a:t>Start</a:t>
              </a:r>
              <a:endParaRPr lang="en-US" sz="2000" b="1" dirty="0">
                <a:ea typeface="Calibri"/>
                <a:cs typeface="Calibri"/>
              </a:endParaRPr>
            </a:p>
          </p:txBody>
        </p:sp>
        <p:sp>
          <p:nvSpPr>
            <p:cNvPr id="22" name="Flowchart: Alternate Process 21">
              <a:extLst>
                <a:ext uri="{FF2B5EF4-FFF2-40B4-BE49-F238E27FC236}">
                  <a16:creationId xmlns:a16="http://schemas.microsoft.com/office/drawing/2014/main" id="{6AF822E6-7F9E-B755-1B8A-6B023FF36069}"/>
                </a:ext>
              </a:extLst>
            </p:cNvPr>
            <p:cNvSpPr/>
            <p:nvPr/>
          </p:nvSpPr>
          <p:spPr>
            <a:xfrm>
              <a:off x="7483318" y="2434542"/>
              <a:ext cx="2713038" cy="704850"/>
            </a:xfrm>
            <a:prstGeom prst="flowChartAlternate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ea typeface="+mn-lt"/>
                  <a:cs typeface="+mn-lt"/>
                </a:rPr>
                <a:t>SpaceX API GET Request</a:t>
              </a:r>
              <a:endParaRPr lang="en-US" dirty="0">
                <a:ea typeface="Calibri"/>
                <a:cs typeface="Calibri"/>
              </a:endParaRPr>
            </a:p>
          </p:txBody>
        </p:sp>
        <p:sp>
          <p:nvSpPr>
            <p:cNvPr id="23" name="Flowchart: Alternate Process 22">
              <a:extLst>
                <a:ext uri="{FF2B5EF4-FFF2-40B4-BE49-F238E27FC236}">
                  <a16:creationId xmlns:a16="http://schemas.microsoft.com/office/drawing/2014/main" id="{CC32E383-CC38-E826-4179-0C59786DDB21}"/>
                </a:ext>
              </a:extLst>
            </p:cNvPr>
            <p:cNvSpPr/>
            <p:nvPr/>
          </p:nvSpPr>
          <p:spPr>
            <a:xfrm>
              <a:off x="7483318" y="3420035"/>
              <a:ext cx="2713038" cy="704850"/>
            </a:xfrm>
            <a:prstGeom prst="flowChartAlternateProcess">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ea typeface="+mn-lt"/>
                  <a:cs typeface="+mn-lt"/>
                </a:rPr>
                <a:t>Decode JSON &amp; JSON </a:t>
              </a:r>
              <a:r>
                <a:rPr lang="en-US" dirty="0">
                  <a:solidFill>
                    <a:srgbClr val="FFFFFF"/>
                  </a:solidFill>
                  <a:ea typeface="+mn-lt"/>
                  <a:cs typeface="+mn-lt"/>
                </a:rPr>
                <a:t>to</a:t>
              </a:r>
              <a:r>
                <a:rPr lang="en-US" dirty="0">
                  <a:solidFill>
                    <a:srgbClr val="2E95D3"/>
                  </a:solidFill>
                  <a:ea typeface="+mn-lt"/>
                  <a:cs typeface="+mn-lt"/>
                </a:rPr>
                <a:t> </a:t>
              </a:r>
              <a:r>
                <a:rPr lang="en-US" err="1">
                  <a:ea typeface="+mn-lt"/>
                  <a:cs typeface="+mn-lt"/>
                </a:rPr>
                <a:t>DataFrame</a:t>
              </a:r>
              <a:r>
                <a:rPr lang="en-US" dirty="0">
                  <a:ea typeface="+mn-lt"/>
                  <a:cs typeface="+mn-lt"/>
                </a:rPr>
                <a:t> </a:t>
              </a:r>
              <a:endParaRPr lang="en-US"/>
            </a:p>
          </p:txBody>
        </p:sp>
        <p:sp>
          <p:nvSpPr>
            <p:cNvPr id="24" name="Flowchart: Alternate Process 23">
              <a:extLst>
                <a:ext uri="{FF2B5EF4-FFF2-40B4-BE49-F238E27FC236}">
                  <a16:creationId xmlns:a16="http://schemas.microsoft.com/office/drawing/2014/main" id="{EE0251E2-7427-8A22-E91E-910986E070C5}"/>
                </a:ext>
              </a:extLst>
            </p:cNvPr>
            <p:cNvSpPr/>
            <p:nvPr/>
          </p:nvSpPr>
          <p:spPr>
            <a:xfrm>
              <a:off x="7483318" y="4405527"/>
              <a:ext cx="2713038" cy="704850"/>
            </a:xfrm>
            <a:prstGeom prst="flowChartAlternate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ea typeface="+mn-lt"/>
                  <a:cs typeface="+mn-lt"/>
                </a:rPr>
                <a:t>Check for Missing Values &amp; Fill Missing </a:t>
              </a:r>
              <a:r>
                <a:rPr lang="en-US" dirty="0">
                  <a:solidFill>
                    <a:srgbClr val="FFFFFF"/>
                  </a:solidFill>
                  <a:ea typeface="+mn-lt"/>
                  <a:cs typeface="+mn-lt"/>
                </a:rPr>
                <a:t>Values</a:t>
              </a:r>
              <a:endParaRPr lang="en-US" dirty="0">
                <a:solidFill>
                  <a:srgbClr val="2E95D3"/>
                </a:solidFill>
                <a:ea typeface="Calibri"/>
                <a:cs typeface="Calibri"/>
              </a:endParaRPr>
            </a:p>
          </p:txBody>
        </p:sp>
        <p:sp>
          <p:nvSpPr>
            <p:cNvPr id="25" name="Flowchart: Terminator 24">
              <a:extLst>
                <a:ext uri="{FF2B5EF4-FFF2-40B4-BE49-F238E27FC236}">
                  <a16:creationId xmlns:a16="http://schemas.microsoft.com/office/drawing/2014/main" id="{3E9E310A-B535-115E-6BB2-F33B82C7C6BA}"/>
                </a:ext>
              </a:extLst>
            </p:cNvPr>
            <p:cNvSpPr/>
            <p:nvPr/>
          </p:nvSpPr>
          <p:spPr>
            <a:xfrm>
              <a:off x="8114154" y="5391020"/>
              <a:ext cx="1444625" cy="430213"/>
            </a:xfrm>
            <a:prstGeom prst="flowChartTerminato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a:ea typeface="Calibri"/>
                  <a:cs typeface="Calibri"/>
                </a:rPr>
                <a:t>End</a:t>
              </a:r>
              <a:endParaRPr lang="en-US" sz="2000" dirty="0"/>
            </a:p>
          </p:txBody>
        </p:sp>
        <p:sp>
          <p:nvSpPr>
            <p:cNvPr id="52" name="Arrow: Down 51">
              <a:extLst>
                <a:ext uri="{FF2B5EF4-FFF2-40B4-BE49-F238E27FC236}">
                  <a16:creationId xmlns:a16="http://schemas.microsoft.com/office/drawing/2014/main" id="{D981B782-9EDF-C562-DF89-B76FBA412293}"/>
                </a:ext>
              </a:extLst>
            </p:cNvPr>
            <p:cNvSpPr/>
            <p:nvPr/>
          </p:nvSpPr>
          <p:spPr>
            <a:xfrm>
              <a:off x="8763728" y="2210369"/>
              <a:ext cx="149902" cy="1748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Down 52">
              <a:extLst>
                <a:ext uri="{FF2B5EF4-FFF2-40B4-BE49-F238E27FC236}">
                  <a16:creationId xmlns:a16="http://schemas.microsoft.com/office/drawing/2014/main" id="{93BC03EE-C7C6-1A41-DD43-0160E0280001}"/>
                </a:ext>
              </a:extLst>
            </p:cNvPr>
            <p:cNvSpPr/>
            <p:nvPr/>
          </p:nvSpPr>
          <p:spPr>
            <a:xfrm>
              <a:off x="8763728" y="3195862"/>
              <a:ext cx="149902" cy="1748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Down 53">
              <a:extLst>
                <a:ext uri="{FF2B5EF4-FFF2-40B4-BE49-F238E27FC236}">
                  <a16:creationId xmlns:a16="http://schemas.microsoft.com/office/drawing/2014/main" id="{D4C4B6DB-20D9-3870-C1F1-5A418E0AC74A}"/>
                </a:ext>
              </a:extLst>
            </p:cNvPr>
            <p:cNvSpPr/>
            <p:nvPr/>
          </p:nvSpPr>
          <p:spPr>
            <a:xfrm>
              <a:off x="8763728" y="4181355"/>
              <a:ext cx="149902" cy="1748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Down 54">
              <a:extLst>
                <a:ext uri="{FF2B5EF4-FFF2-40B4-BE49-F238E27FC236}">
                  <a16:creationId xmlns:a16="http://schemas.microsoft.com/office/drawing/2014/main" id="{9341CE8C-F2A4-2074-FC9D-2E1DA9B5F42A}"/>
                </a:ext>
              </a:extLst>
            </p:cNvPr>
            <p:cNvSpPr/>
            <p:nvPr/>
          </p:nvSpPr>
          <p:spPr>
            <a:xfrm>
              <a:off x="8763728" y="5166847"/>
              <a:ext cx="149902" cy="17488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46</Slides>
  <Notes>3</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1339</cp:revision>
  <dcterms:created xsi:type="dcterms:W3CDTF">2021-04-29T18:58:34Z</dcterms:created>
  <dcterms:modified xsi:type="dcterms:W3CDTF">2023-12-02T17:33:39Z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